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Average"/>
      <p:regular r:id="rId73"/>
    </p:embeddedFont>
    <p:embeddedFont>
      <p:font typeface="Oswald"/>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verage-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Oswald-bold.fntdata"/><Relationship Id="rId30" Type="http://schemas.openxmlformats.org/officeDocument/2006/relationships/slide" Target="slides/slide24.xml"/><Relationship Id="rId74" Type="http://schemas.openxmlformats.org/officeDocument/2006/relationships/font" Target="fonts/Oswald-regular.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b327f5a3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b327f5a3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b327f5a3d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b327f5a3d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eb327f5a3d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eb327f5a3d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b327f5a3d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b327f5a3d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b327f5a3d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b327f5a3d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b327f5a3d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b327f5a3d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b327f5a3d_0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b327f5a3d_0_1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b327f5a3d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b327f5a3d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b327f5a3d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b327f5a3d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b327f5a3d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b327f5a3d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b327f5a3d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b327f5a3d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3ecb356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3ecb356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WHY the evolution and benefits of adapting to new practices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b327f5a3d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b327f5a3d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b327f5a3d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b327f5a3d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b327f5a3d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b327f5a3d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b327f5a3d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b327f5a3d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b327f5a3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b327f5a3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b327f5a3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b327f5a3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b327f5a3d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eb327f5a3d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b327f5a3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eb327f5a3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86764e04f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f86764e04f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f86764e04f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f86764e04f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b327f5a3d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b327f5a3d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86764e04f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86764e04f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f86764e04f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f86764e04f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f86764e04f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f86764e04f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d411b9e3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d411b9e3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d411b9e3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d411b9e3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d411b9e34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d411b9e34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411b9e3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411b9e3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d411b9e34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d411b9e34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d411b9e34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d411b9e34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d411b9e34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d411b9e34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b327f5a3d_0_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b327f5a3d_0_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d411b9e3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d411b9e3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411b9e34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d411b9e34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411b9e34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d411b9e34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411b9e34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d411b9e34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411b9e34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d411b9e3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411b9e34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411b9e34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411b9e34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d411b9e34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d411b9e34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d411b9e34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d411b9e34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d411b9e34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d411b9e34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d411b9e34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b327f5a3d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b327f5a3d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d411b9e34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d411b9e34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411b9e34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411b9e34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d411b9e34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d411b9e34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d411b9e34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d411b9e34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411b9e34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d411b9e34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d411b9e34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d411b9e34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d411b9e34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d411b9e34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d411b9e34a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d411b9e34a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d411b9e34a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d411b9e34a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d411b9e34a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d411b9e34a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b5db5d8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b5db5d8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d411b9e34a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d411b9e34a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d411b9e34a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d411b9e34a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d411b9e34a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d411b9e34a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d411b9e34a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d411b9e34a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d411b9e34a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d411b9e34a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d411b9e34a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d411b9e34a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d411b9e34a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d411b9e34a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b327f5a3d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b327f5a3d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b327f5a3d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b327f5a3d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b327f5a3d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b327f5a3d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7">
  <p:cSld name="AUTOLAYOUT_28">
    <p:spTree>
      <p:nvGrpSpPr>
        <p:cNvPr id="100" name="Shape 100"/>
        <p:cNvGrpSpPr/>
        <p:nvPr/>
      </p:nvGrpSpPr>
      <p:grpSpPr>
        <a:xfrm>
          <a:off x="0" y="0"/>
          <a:ext cx="0" cy="0"/>
          <a:chOff x="0" y="0"/>
          <a:chExt cx="0" cy="0"/>
        </a:xfrm>
      </p:grpSpPr>
      <p:sp>
        <p:nvSpPr>
          <p:cNvPr id="101" name="Google Shape;101;p25"/>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25"/>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103" name="Google Shape;103;p25"/>
          <p:cNvSpPr txBox="1"/>
          <p:nvPr>
            <p:ph type="ctrTitle"/>
          </p:nvPr>
        </p:nvSpPr>
        <p:spPr>
          <a:xfrm>
            <a:off x="1884750" y="711325"/>
            <a:ext cx="6947700" cy="9960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104" name="Google Shape;104;p25"/>
          <p:cNvSpPr txBox="1"/>
          <p:nvPr>
            <p:ph idx="1" type="body"/>
          </p:nvPr>
        </p:nvSpPr>
        <p:spPr>
          <a:xfrm>
            <a:off x="1884750" y="1825575"/>
            <a:ext cx="6947700" cy="27432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FFFFFF"/>
              </a:buClr>
              <a:buSzPts val="1600"/>
              <a:buChar char="●"/>
              <a:defRPr sz="1600">
                <a:solidFill>
                  <a:srgbClr val="FFFFFF"/>
                </a:solidFill>
              </a:defRPr>
            </a:lvl1pPr>
            <a:lvl2pPr indent="-317500" lvl="1" marL="914400" rtl="0" algn="l">
              <a:lnSpc>
                <a:spcPct val="115000"/>
              </a:lnSpc>
              <a:spcBef>
                <a:spcPts val="0"/>
              </a:spcBef>
              <a:spcAft>
                <a:spcPts val="0"/>
              </a:spcAft>
              <a:buClr>
                <a:srgbClr val="FFFFFF"/>
              </a:buClr>
              <a:buSzPts val="1400"/>
              <a:buChar char="○"/>
              <a:defRPr sz="1400">
                <a:solidFill>
                  <a:srgbClr val="FFFFFF"/>
                </a:solidFill>
              </a:defRPr>
            </a:lvl2pPr>
            <a:lvl3pPr indent="-317500" lvl="2" marL="1371600" rtl="0" algn="l">
              <a:lnSpc>
                <a:spcPct val="115000"/>
              </a:lnSpc>
              <a:spcBef>
                <a:spcPts val="0"/>
              </a:spcBef>
              <a:spcAft>
                <a:spcPts val="0"/>
              </a:spcAft>
              <a:buClr>
                <a:srgbClr val="FFFFFF"/>
              </a:buClr>
              <a:buSzPts val="1400"/>
              <a:buChar char="■"/>
              <a:defRPr sz="1400">
                <a:solidFill>
                  <a:srgbClr val="FFFFFF"/>
                </a:solidFill>
              </a:defRPr>
            </a:lvl3pPr>
            <a:lvl4pPr indent="-317500" lvl="3" marL="1828800" rtl="0" algn="l">
              <a:lnSpc>
                <a:spcPct val="115000"/>
              </a:lnSpc>
              <a:spcBef>
                <a:spcPts val="0"/>
              </a:spcBef>
              <a:spcAft>
                <a:spcPts val="0"/>
              </a:spcAft>
              <a:buClr>
                <a:srgbClr val="FFFFFF"/>
              </a:buClr>
              <a:buSzPts val="1400"/>
              <a:buChar char="●"/>
              <a:defRPr sz="1400">
                <a:solidFill>
                  <a:srgbClr val="FFFFFF"/>
                </a:solidFill>
              </a:defRPr>
            </a:lvl4pPr>
            <a:lvl5pPr indent="-317500" lvl="4" marL="2286000" rtl="0" algn="l">
              <a:lnSpc>
                <a:spcPct val="115000"/>
              </a:lnSpc>
              <a:spcBef>
                <a:spcPts val="0"/>
              </a:spcBef>
              <a:spcAft>
                <a:spcPts val="0"/>
              </a:spcAft>
              <a:buClr>
                <a:srgbClr val="FFFFFF"/>
              </a:buClr>
              <a:buSzPts val="1400"/>
              <a:buChar char="○"/>
              <a:defRPr sz="1400">
                <a:solidFill>
                  <a:srgbClr val="FFFFFF"/>
                </a:solidFill>
              </a:defRPr>
            </a:lvl5pPr>
            <a:lvl6pPr indent="-317500" lvl="5" marL="2743200" rtl="0" algn="l">
              <a:lnSpc>
                <a:spcPct val="115000"/>
              </a:lnSpc>
              <a:spcBef>
                <a:spcPts val="0"/>
              </a:spcBef>
              <a:spcAft>
                <a:spcPts val="0"/>
              </a:spcAft>
              <a:buClr>
                <a:srgbClr val="FFFFFF"/>
              </a:buClr>
              <a:buSzPts val="1400"/>
              <a:buChar char="■"/>
              <a:defRPr sz="1400">
                <a:solidFill>
                  <a:srgbClr val="FFFFFF"/>
                </a:solidFill>
              </a:defRPr>
            </a:lvl6pPr>
            <a:lvl7pPr indent="-317500" lvl="6" marL="3200400" rtl="0" algn="l">
              <a:lnSpc>
                <a:spcPct val="115000"/>
              </a:lnSpc>
              <a:spcBef>
                <a:spcPts val="0"/>
              </a:spcBef>
              <a:spcAft>
                <a:spcPts val="0"/>
              </a:spcAft>
              <a:buClr>
                <a:srgbClr val="FFFFFF"/>
              </a:buClr>
              <a:buSzPts val="1400"/>
              <a:buChar char="●"/>
              <a:defRPr sz="1400">
                <a:solidFill>
                  <a:srgbClr val="FFFFFF"/>
                </a:solidFill>
              </a:defRPr>
            </a:lvl7pPr>
            <a:lvl8pPr indent="-317500" lvl="7" marL="3657600" rtl="0" algn="l">
              <a:lnSpc>
                <a:spcPct val="115000"/>
              </a:lnSpc>
              <a:spcBef>
                <a:spcPts val="0"/>
              </a:spcBef>
              <a:spcAft>
                <a:spcPts val="0"/>
              </a:spcAft>
              <a:buClr>
                <a:srgbClr val="FFFFFF"/>
              </a:buClr>
              <a:buSzPts val="1400"/>
              <a:buChar char="○"/>
              <a:defRPr sz="1400">
                <a:solidFill>
                  <a:srgbClr val="FFFFFF"/>
                </a:solidFill>
              </a:defRPr>
            </a:lvl8pPr>
            <a:lvl9pPr indent="-317500" lvl="8" marL="4114800" rtl="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105" name="Google Shape;105;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6">
  <p:cSld name="AUTOLAYOUT_47">
    <p:bg>
      <p:bgPr>
        <a:solidFill>
          <a:srgbClr val="FFFFFF"/>
        </a:solidFill>
      </p:bgPr>
    </p:bg>
    <p:spTree>
      <p:nvGrpSpPr>
        <p:cNvPr id="106" name="Shape 106"/>
        <p:cNvGrpSpPr/>
        <p:nvPr/>
      </p:nvGrpSpPr>
      <p:grpSpPr>
        <a:xfrm>
          <a:off x="0" y="0"/>
          <a:ext cx="0" cy="0"/>
          <a:chOff x="0" y="0"/>
          <a:chExt cx="0" cy="0"/>
        </a:xfrm>
      </p:grpSpPr>
      <p:sp>
        <p:nvSpPr>
          <p:cNvPr id="107" name="Google Shape;107;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p:nvPr/>
        </p:nvSpPr>
        <p:spPr>
          <a:xfrm>
            <a:off x="5323050" y="555900"/>
            <a:ext cx="3075000" cy="4031700"/>
          </a:xfrm>
          <a:prstGeom prst="rect">
            <a:avLst/>
          </a:prstGeom>
          <a:solidFill>
            <a:schemeClr val="dk1"/>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6"/>
          <p:cNvSpPr txBox="1"/>
          <p:nvPr>
            <p:ph type="title"/>
          </p:nvPr>
        </p:nvSpPr>
        <p:spPr>
          <a:xfrm>
            <a:off x="291875" y="406900"/>
            <a:ext cx="39780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b="1" sz="3000">
                <a:solidFill>
                  <a:schemeClr val="dk1"/>
                </a:solidFill>
              </a:defRPr>
            </a:lvl1pPr>
            <a:lvl2pPr lvl="1" rtl="0" algn="l">
              <a:lnSpc>
                <a:spcPct val="100000"/>
              </a:lnSpc>
              <a:spcBef>
                <a:spcPts val="0"/>
              </a:spcBef>
              <a:spcAft>
                <a:spcPts val="0"/>
              </a:spcAft>
              <a:buClr>
                <a:schemeClr val="dk1"/>
              </a:buClr>
              <a:buSzPts val="3000"/>
              <a:buNone/>
              <a:defRPr b="1" sz="3000">
                <a:solidFill>
                  <a:schemeClr val="dk1"/>
                </a:solidFill>
              </a:defRPr>
            </a:lvl2pPr>
            <a:lvl3pPr lvl="2" rtl="0" algn="l">
              <a:lnSpc>
                <a:spcPct val="100000"/>
              </a:lnSpc>
              <a:spcBef>
                <a:spcPts val="0"/>
              </a:spcBef>
              <a:spcAft>
                <a:spcPts val="0"/>
              </a:spcAft>
              <a:buClr>
                <a:schemeClr val="dk1"/>
              </a:buClr>
              <a:buSzPts val="3000"/>
              <a:buNone/>
              <a:defRPr b="1" sz="3000">
                <a:solidFill>
                  <a:schemeClr val="dk1"/>
                </a:solidFill>
              </a:defRPr>
            </a:lvl3pPr>
            <a:lvl4pPr lvl="3" rtl="0" algn="l">
              <a:lnSpc>
                <a:spcPct val="100000"/>
              </a:lnSpc>
              <a:spcBef>
                <a:spcPts val="0"/>
              </a:spcBef>
              <a:spcAft>
                <a:spcPts val="0"/>
              </a:spcAft>
              <a:buClr>
                <a:schemeClr val="dk1"/>
              </a:buClr>
              <a:buSzPts val="3000"/>
              <a:buNone/>
              <a:defRPr b="1" sz="3000">
                <a:solidFill>
                  <a:schemeClr val="dk1"/>
                </a:solidFill>
              </a:defRPr>
            </a:lvl4pPr>
            <a:lvl5pPr lvl="4" rtl="0" algn="l">
              <a:lnSpc>
                <a:spcPct val="100000"/>
              </a:lnSpc>
              <a:spcBef>
                <a:spcPts val="0"/>
              </a:spcBef>
              <a:spcAft>
                <a:spcPts val="0"/>
              </a:spcAft>
              <a:buClr>
                <a:schemeClr val="dk1"/>
              </a:buClr>
              <a:buSzPts val="3000"/>
              <a:buNone/>
              <a:defRPr b="1" sz="3000">
                <a:solidFill>
                  <a:schemeClr val="dk1"/>
                </a:solidFill>
              </a:defRPr>
            </a:lvl5pPr>
            <a:lvl6pPr lvl="5" rtl="0" algn="l">
              <a:lnSpc>
                <a:spcPct val="100000"/>
              </a:lnSpc>
              <a:spcBef>
                <a:spcPts val="0"/>
              </a:spcBef>
              <a:spcAft>
                <a:spcPts val="0"/>
              </a:spcAft>
              <a:buClr>
                <a:schemeClr val="dk1"/>
              </a:buClr>
              <a:buSzPts val="3000"/>
              <a:buNone/>
              <a:defRPr b="1" sz="3000">
                <a:solidFill>
                  <a:schemeClr val="dk1"/>
                </a:solidFill>
              </a:defRPr>
            </a:lvl6pPr>
            <a:lvl7pPr lvl="6" rtl="0" algn="l">
              <a:lnSpc>
                <a:spcPct val="100000"/>
              </a:lnSpc>
              <a:spcBef>
                <a:spcPts val="0"/>
              </a:spcBef>
              <a:spcAft>
                <a:spcPts val="0"/>
              </a:spcAft>
              <a:buClr>
                <a:schemeClr val="dk1"/>
              </a:buClr>
              <a:buSzPts val="3000"/>
              <a:buNone/>
              <a:defRPr b="1" sz="3000">
                <a:solidFill>
                  <a:schemeClr val="dk1"/>
                </a:solidFill>
              </a:defRPr>
            </a:lvl7pPr>
            <a:lvl8pPr lvl="7" rtl="0" algn="l">
              <a:lnSpc>
                <a:spcPct val="100000"/>
              </a:lnSpc>
              <a:spcBef>
                <a:spcPts val="0"/>
              </a:spcBef>
              <a:spcAft>
                <a:spcPts val="0"/>
              </a:spcAft>
              <a:buClr>
                <a:schemeClr val="dk1"/>
              </a:buClr>
              <a:buSzPts val="3000"/>
              <a:buNone/>
              <a:defRPr b="1" sz="3000">
                <a:solidFill>
                  <a:schemeClr val="dk1"/>
                </a:solidFill>
              </a:defRPr>
            </a:lvl8pPr>
            <a:lvl9pPr lvl="8" rtl="0" algn="l">
              <a:lnSpc>
                <a:spcPct val="100000"/>
              </a:lnSpc>
              <a:spcBef>
                <a:spcPts val="0"/>
              </a:spcBef>
              <a:spcAft>
                <a:spcPts val="0"/>
              </a:spcAft>
              <a:buClr>
                <a:schemeClr val="dk1"/>
              </a:buClr>
              <a:buSzPts val="3000"/>
              <a:buNone/>
              <a:defRPr b="1" sz="3000">
                <a:solidFill>
                  <a:schemeClr val="dk1"/>
                </a:solidFill>
              </a:defRPr>
            </a:lvl9pPr>
          </a:lstStyle>
          <a:p/>
        </p:txBody>
      </p:sp>
      <p:sp>
        <p:nvSpPr>
          <p:cNvPr id="111" name="Google Shape;111;p26"/>
          <p:cNvSpPr txBox="1"/>
          <p:nvPr>
            <p:ph idx="1" type="body"/>
          </p:nvPr>
        </p:nvSpPr>
        <p:spPr>
          <a:xfrm>
            <a:off x="291950" y="1854951"/>
            <a:ext cx="39780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12" name="Google Shape;112;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3">
  <p:cSld name="AUTOLAYOUT_44">
    <p:bg>
      <p:bgPr>
        <a:solidFill>
          <a:srgbClr val="FFFFFF"/>
        </a:solidFill>
      </p:bgPr>
    </p:bg>
    <p:spTree>
      <p:nvGrpSpPr>
        <p:cNvPr id="113" name="Shape 113"/>
        <p:cNvGrpSpPr/>
        <p:nvPr/>
      </p:nvGrpSpPr>
      <p:grpSpPr>
        <a:xfrm>
          <a:off x="0" y="0"/>
          <a:ext cx="0" cy="0"/>
          <a:chOff x="0" y="0"/>
          <a:chExt cx="0" cy="0"/>
        </a:xfrm>
      </p:grpSpPr>
      <p:sp>
        <p:nvSpPr>
          <p:cNvPr id="114" name="Google Shape;114;p2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27"/>
          <p:cNvGrpSpPr/>
          <p:nvPr/>
        </p:nvGrpSpPr>
        <p:grpSpPr>
          <a:xfrm>
            <a:off x="0" y="0"/>
            <a:ext cx="4316700" cy="5143500"/>
            <a:chOff x="0" y="0"/>
            <a:chExt cx="4316700" cy="5143500"/>
          </a:xfrm>
        </p:grpSpPr>
        <p:sp>
          <p:nvSpPr>
            <p:cNvPr id="116" name="Google Shape;116;p27"/>
            <p:cNvSpPr/>
            <p:nvPr/>
          </p:nvSpPr>
          <p:spPr>
            <a:xfrm>
              <a:off x="0" y="0"/>
              <a:ext cx="43167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7"/>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7"/>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7"/>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7"/>
          <p:cNvSpPr txBox="1"/>
          <p:nvPr>
            <p:ph type="title"/>
          </p:nvPr>
        </p:nvSpPr>
        <p:spPr>
          <a:xfrm>
            <a:off x="311725" y="653326"/>
            <a:ext cx="3706500" cy="33345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None/>
              <a:defRPr sz="2400">
                <a:solidFill>
                  <a:srgbClr val="FFFFFF"/>
                </a:solidFill>
              </a:defRPr>
            </a:lvl1pPr>
            <a:lvl2pPr lvl="1" rtl="0" algn="l">
              <a:lnSpc>
                <a:spcPct val="100000"/>
              </a:lnSpc>
              <a:spcBef>
                <a:spcPts val="0"/>
              </a:spcBef>
              <a:spcAft>
                <a:spcPts val="0"/>
              </a:spcAft>
              <a:buNone/>
              <a:defRPr sz="2400">
                <a:solidFill>
                  <a:srgbClr val="FFFFFF"/>
                </a:solidFill>
              </a:defRPr>
            </a:lvl2pPr>
            <a:lvl3pPr lvl="2" rtl="0" algn="l">
              <a:lnSpc>
                <a:spcPct val="100000"/>
              </a:lnSpc>
              <a:spcBef>
                <a:spcPts val="0"/>
              </a:spcBef>
              <a:spcAft>
                <a:spcPts val="0"/>
              </a:spcAft>
              <a:buNone/>
              <a:defRPr sz="2400">
                <a:solidFill>
                  <a:srgbClr val="FFFFFF"/>
                </a:solidFill>
              </a:defRPr>
            </a:lvl3pPr>
            <a:lvl4pPr lvl="3" rtl="0" algn="l">
              <a:lnSpc>
                <a:spcPct val="100000"/>
              </a:lnSpc>
              <a:spcBef>
                <a:spcPts val="0"/>
              </a:spcBef>
              <a:spcAft>
                <a:spcPts val="0"/>
              </a:spcAft>
              <a:buNone/>
              <a:defRPr sz="2400">
                <a:solidFill>
                  <a:srgbClr val="FFFFFF"/>
                </a:solidFill>
              </a:defRPr>
            </a:lvl4pPr>
            <a:lvl5pPr lvl="4" rtl="0" algn="l">
              <a:lnSpc>
                <a:spcPct val="100000"/>
              </a:lnSpc>
              <a:spcBef>
                <a:spcPts val="0"/>
              </a:spcBef>
              <a:spcAft>
                <a:spcPts val="0"/>
              </a:spcAft>
              <a:buNone/>
              <a:defRPr sz="2400">
                <a:solidFill>
                  <a:srgbClr val="FFFFFF"/>
                </a:solidFill>
              </a:defRPr>
            </a:lvl5pPr>
            <a:lvl6pPr lvl="5" rtl="0" algn="l">
              <a:lnSpc>
                <a:spcPct val="100000"/>
              </a:lnSpc>
              <a:spcBef>
                <a:spcPts val="0"/>
              </a:spcBef>
              <a:spcAft>
                <a:spcPts val="0"/>
              </a:spcAft>
              <a:buNone/>
              <a:defRPr sz="2400">
                <a:solidFill>
                  <a:srgbClr val="FFFFFF"/>
                </a:solidFill>
              </a:defRPr>
            </a:lvl6pPr>
            <a:lvl7pPr lvl="6" rtl="0" algn="l">
              <a:lnSpc>
                <a:spcPct val="100000"/>
              </a:lnSpc>
              <a:spcBef>
                <a:spcPts val="0"/>
              </a:spcBef>
              <a:spcAft>
                <a:spcPts val="0"/>
              </a:spcAft>
              <a:buNone/>
              <a:defRPr sz="2400">
                <a:solidFill>
                  <a:srgbClr val="FFFFFF"/>
                </a:solidFill>
              </a:defRPr>
            </a:lvl7pPr>
            <a:lvl8pPr lvl="7" rtl="0" algn="l">
              <a:lnSpc>
                <a:spcPct val="100000"/>
              </a:lnSpc>
              <a:spcBef>
                <a:spcPts val="0"/>
              </a:spcBef>
              <a:spcAft>
                <a:spcPts val="0"/>
              </a:spcAft>
              <a:buNone/>
              <a:defRPr sz="2400">
                <a:solidFill>
                  <a:srgbClr val="FFFFFF"/>
                </a:solidFill>
              </a:defRPr>
            </a:lvl8pPr>
            <a:lvl9pPr lvl="8" rtl="0" algn="l">
              <a:lnSpc>
                <a:spcPct val="100000"/>
              </a:lnSpc>
              <a:spcBef>
                <a:spcPts val="0"/>
              </a:spcBef>
              <a:spcAft>
                <a:spcPts val="0"/>
              </a:spcAft>
              <a:buNone/>
              <a:defRPr sz="2400">
                <a:solidFill>
                  <a:srgbClr val="FFFFFF"/>
                </a:solidFill>
              </a:defRPr>
            </a:lvl9pPr>
          </a:lstStyle>
          <a:p/>
        </p:txBody>
      </p:sp>
      <p:sp>
        <p:nvSpPr>
          <p:cNvPr id="123" name="Google Shape;123;p27"/>
          <p:cNvSpPr txBox="1"/>
          <p:nvPr>
            <p:ph idx="1" type="body"/>
          </p:nvPr>
        </p:nvSpPr>
        <p:spPr>
          <a:xfrm>
            <a:off x="4620575" y="653325"/>
            <a:ext cx="4211700" cy="3741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284F7D"/>
              </a:buClr>
              <a:buSzPts val="1200"/>
              <a:buChar char="●"/>
              <a:defRPr sz="1200">
                <a:solidFill>
                  <a:srgbClr val="284F7D"/>
                </a:solidFill>
              </a:defRPr>
            </a:lvl1pPr>
            <a:lvl2pPr indent="-292100" lvl="1" marL="914400" rtl="0" algn="l">
              <a:lnSpc>
                <a:spcPct val="115000"/>
              </a:lnSpc>
              <a:spcBef>
                <a:spcPts val="0"/>
              </a:spcBef>
              <a:spcAft>
                <a:spcPts val="0"/>
              </a:spcAft>
              <a:buClr>
                <a:srgbClr val="284F7D"/>
              </a:buClr>
              <a:buSzPts val="1000"/>
              <a:buChar char="○"/>
              <a:defRPr sz="1000">
                <a:solidFill>
                  <a:srgbClr val="284F7D"/>
                </a:solidFill>
              </a:defRPr>
            </a:lvl2pPr>
            <a:lvl3pPr indent="-292100" lvl="2" marL="1371600" rtl="0" algn="l">
              <a:lnSpc>
                <a:spcPct val="115000"/>
              </a:lnSpc>
              <a:spcBef>
                <a:spcPts val="0"/>
              </a:spcBef>
              <a:spcAft>
                <a:spcPts val="0"/>
              </a:spcAft>
              <a:buClr>
                <a:srgbClr val="284F7D"/>
              </a:buClr>
              <a:buSzPts val="1000"/>
              <a:buChar char="■"/>
              <a:defRPr sz="1000">
                <a:solidFill>
                  <a:srgbClr val="284F7D"/>
                </a:solidFill>
              </a:defRPr>
            </a:lvl3pPr>
            <a:lvl4pPr indent="-292100" lvl="3" marL="1828800" rtl="0" algn="l">
              <a:lnSpc>
                <a:spcPct val="115000"/>
              </a:lnSpc>
              <a:spcBef>
                <a:spcPts val="0"/>
              </a:spcBef>
              <a:spcAft>
                <a:spcPts val="0"/>
              </a:spcAft>
              <a:buClr>
                <a:srgbClr val="284F7D"/>
              </a:buClr>
              <a:buSzPts val="1000"/>
              <a:buChar char="●"/>
              <a:defRPr sz="1000">
                <a:solidFill>
                  <a:srgbClr val="284F7D"/>
                </a:solidFill>
              </a:defRPr>
            </a:lvl4pPr>
            <a:lvl5pPr indent="-292100" lvl="4" marL="2286000" rtl="0" algn="l">
              <a:lnSpc>
                <a:spcPct val="115000"/>
              </a:lnSpc>
              <a:spcBef>
                <a:spcPts val="0"/>
              </a:spcBef>
              <a:spcAft>
                <a:spcPts val="0"/>
              </a:spcAft>
              <a:buClr>
                <a:srgbClr val="284F7D"/>
              </a:buClr>
              <a:buSzPts val="1000"/>
              <a:buChar char="○"/>
              <a:defRPr sz="1000">
                <a:solidFill>
                  <a:srgbClr val="284F7D"/>
                </a:solidFill>
              </a:defRPr>
            </a:lvl5pPr>
            <a:lvl6pPr indent="-292100" lvl="5" marL="2743200" rtl="0" algn="l">
              <a:lnSpc>
                <a:spcPct val="115000"/>
              </a:lnSpc>
              <a:spcBef>
                <a:spcPts val="0"/>
              </a:spcBef>
              <a:spcAft>
                <a:spcPts val="0"/>
              </a:spcAft>
              <a:buClr>
                <a:srgbClr val="284F7D"/>
              </a:buClr>
              <a:buSzPts val="1000"/>
              <a:buChar char="■"/>
              <a:defRPr sz="1000">
                <a:solidFill>
                  <a:srgbClr val="284F7D"/>
                </a:solidFill>
              </a:defRPr>
            </a:lvl6pPr>
            <a:lvl7pPr indent="-292100" lvl="6" marL="3200400" rtl="0" algn="l">
              <a:lnSpc>
                <a:spcPct val="115000"/>
              </a:lnSpc>
              <a:spcBef>
                <a:spcPts val="0"/>
              </a:spcBef>
              <a:spcAft>
                <a:spcPts val="0"/>
              </a:spcAft>
              <a:buClr>
                <a:srgbClr val="284F7D"/>
              </a:buClr>
              <a:buSzPts val="1000"/>
              <a:buChar char="●"/>
              <a:defRPr sz="1000">
                <a:solidFill>
                  <a:srgbClr val="284F7D"/>
                </a:solidFill>
              </a:defRPr>
            </a:lvl7pPr>
            <a:lvl8pPr indent="-292100" lvl="7" marL="3657600" rtl="0" algn="l">
              <a:lnSpc>
                <a:spcPct val="115000"/>
              </a:lnSpc>
              <a:spcBef>
                <a:spcPts val="0"/>
              </a:spcBef>
              <a:spcAft>
                <a:spcPts val="0"/>
              </a:spcAft>
              <a:buClr>
                <a:srgbClr val="284F7D"/>
              </a:buClr>
              <a:buSzPts val="1000"/>
              <a:buChar char="○"/>
              <a:defRPr sz="1000">
                <a:solidFill>
                  <a:srgbClr val="284F7D"/>
                </a:solidFill>
              </a:defRPr>
            </a:lvl8pPr>
            <a:lvl9pPr indent="-292100" lvl="8" marL="4114800" rtl="0" algn="l">
              <a:lnSpc>
                <a:spcPct val="115000"/>
              </a:lnSpc>
              <a:spcBef>
                <a:spcPts val="0"/>
              </a:spcBef>
              <a:spcAft>
                <a:spcPts val="0"/>
              </a:spcAft>
              <a:buClr>
                <a:srgbClr val="284F7D"/>
              </a:buClr>
              <a:buSzPts val="1000"/>
              <a:buChar char="■"/>
              <a:defRPr sz="1000">
                <a:solidFill>
                  <a:srgbClr val="284F7D"/>
                </a:solidFill>
              </a:defRPr>
            </a:lvl9pPr>
          </a:lstStyle>
          <a:p/>
        </p:txBody>
      </p:sp>
      <p:sp>
        <p:nvSpPr>
          <p:cNvPr id="124" name="Google Shape;124;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8">
  <p:cSld name="AUTOLAYOUT_49">
    <p:bg>
      <p:bgPr>
        <a:solidFill>
          <a:srgbClr val="FFFFFF"/>
        </a:solidFill>
      </p:bgPr>
    </p:bg>
    <p:spTree>
      <p:nvGrpSpPr>
        <p:cNvPr id="125" name="Shape 125"/>
        <p:cNvGrpSpPr/>
        <p:nvPr/>
      </p:nvGrpSpPr>
      <p:grpSpPr>
        <a:xfrm>
          <a:off x="0" y="0"/>
          <a:ext cx="0" cy="0"/>
          <a:chOff x="0" y="0"/>
          <a:chExt cx="0" cy="0"/>
        </a:xfrm>
      </p:grpSpPr>
      <p:sp>
        <p:nvSpPr>
          <p:cNvPr id="126" name="Google Shape;126;p2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8"/>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dk1"/>
                </a:solidFill>
              </a:defRPr>
            </a:lvl1pPr>
            <a:lvl2pPr lvl="1" rtl="0" algn="l">
              <a:lnSpc>
                <a:spcPct val="100000"/>
              </a:lnSpc>
              <a:spcBef>
                <a:spcPts val="0"/>
              </a:spcBef>
              <a:spcAft>
                <a:spcPts val="0"/>
              </a:spcAft>
              <a:buClr>
                <a:schemeClr val="dk1"/>
              </a:buClr>
              <a:buSzPts val="3000"/>
              <a:buNone/>
              <a:defRPr sz="3000">
                <a:solidFill>
                  <a:schemeClr val="dk1"/>
                </a:solidFill>
              </a:defRPr>
            </a:lvl2pPr>
            <a:lvl3pPr lvl="2" rtl="0" algn="l">
              <a:lnSpc>
                <a:spcPct val="100000"/>
              </a:lnSpc>
              <a:spcBef>
                <a:spcPts val="0"/>
              </a:spcBef>
              <a:spcAft>
                <a:spcPts val="0"/>
              </a:spcAft>
              <a:buClr>
                <a:schemeClr val="dk1"/>
              </a:buClr>
              <a:buSzPts val="3000"/>
              <a:buNone/>
              <a:defRPr sz="3000">
                <a:solidFill>
                  <a:schemeClr val="dk1"/>
                </a:solidFill>
              </a:defRPr>
            </a:lvl3pPr>
            <a:lvl4pPr lvl="3" rtl="0" algn="l">
              <a:lnSpc>
                <a:spcPct val="100000"/>
              </a:lnSpc>
              <a:spcBef>
                <a:spcPts val="0"/>
              </a:spcBef>
              <a:spcAft>
                <a:spcPts val="0"/>
              </a:spcAft>
              <a:buClr>
                <a:schemeClr val="dk1"/>
              </a:buClr>
              <a:buSzPts val="3000"/>
              <a:buNone/>
              <a:defRPr sz="3000">
                <a:solidFill>
                  <a:schemeClr val="dk1"/>
                </a:solidFill>
              </a:defRPr>
            </a:lvl4pPr>
            <a:lvl5pPr lvl="4" rtl="0" algn="l">
              <a:lnSpc>
                <a:spcPct val="100000"/>
              </a:lnSpc>
              <a:spcBef>
                <a:spcPts val="0"/>
              </a:spcBef>
              <a:spcAft>
                <a:spcPts val="0"/>
              </a:spcAft>
              <a:buClr>
                <a:schemeClr val="dk1"/>
              </a:buClr>
              <a:buSzPts val="3000"/>
              <a:buNone/>
              <a:defRPr sz="3000">
                <a:solidFill>
                  <a:schemeClr val="dk1"/>
                </a:solidFill>
              </a:defRPr>
            </a:lvl5pPr>
            <a:lvl6pPr lvl="5" rtl="0" algn="l">
              <a:lnSpc>
                <a:spcPct val="100000"/>
              </a:lnSpc>
              <a:spcBef>
                <a:spcPts val="0"/>
              </a:spcBef>
              <a:spcAft>
                <a:spcPts val="0"/>
              </a:spcAft>
              <a:buClr>
                <a:schemeClr val="dk1"/>
              </a:buClr>
              <a:buSzPts val="3000"/>
              <a:buNone/>
              <a:defRPr sz="3000">
                <a:solidFill>
                  <a:schemeClr val="dk1"/>
                </a:solidFill>
              </a:defRPr>
            </a:lvl6pPr>
            <a:lvl7pPr lvl="6" rtl="0" algn="l">
              <a:lnSpc>
                <a:spcPct val="100000"/>
              </a:lnSpc>
              <a:spcBef>
                <a:spcPts val="0"/>
              </a:spcBef>
              <a:spcAft>
                <a:spcPts val="0"/>
              </a:spcAft>
              <a:buClr>
                <a:schemeClr val="dk1"/>
              </a:buClr>
              <a:buSzPts val="3000"/>
              <a:buNone/>
              <a:defRPr sz="3000">
                <a:solidFill>
                  <a:schemeClr val="dk1"/>
                </a:solidFill>
              </a:defRPr>
            </a:lvl7pPr>
            <a:lvl8pPr lvl="7" rtl="0" algn="l">
              <a:lnSpc>
                <a:spcPct val="100000"/>
              </a:lnSpc>
              <a:spcBef>
                <a:spcPts val="0"/>
              </a:spcBef>
              <a:spcAft>
                <a:spcPts val="0"/>
              </a:spcAft>
              <a:buClr>
                <a:schemeClr val="dk1"/>
              </a:buClr>
              <a:buSzPts val="3000"/>
              <a:buNone/>
              <a:defRPr sz="3000">
                <a:solidFill>
                  <a:schemeClr val="dk1"/>
                </a:solidFill>
              </a:defRPr>
            </a:lvl8pPr>
            <a:lvl9pPr lvl="8" rtl="0" algn="l">
              <a:lnSpc>
                <a:spcPct val="100000"/>
              </a:lnSpc>
              <a:spcBef>
                <a:spcPts val="0"/>
              </a:spcBef>
              <a:spcAft>
                <a:spcPts val="0"/>
              </a:spcAft>
              <a:buClr>
                <a:schemeClr val="dk1"/>
              </a:buClr>
              <a:buSzPts val="3000"/>
              <a:buNone/>
              <a:defRPr sz="3000">
                <a:solidFill>
                  <a:schemeClr val="dk1"/>
                </a:solidFill>
              </a:defRPr>
            </a:lvl9pPr>
          </a:lstStyle>
          <a:p/>
        </p:txBody>
      </p:sp>
      <p:sp>
        <p:nvSpPr>
          <p:cNvPr id="128" name="Google Shape;128;p28"/>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29" name="Google Shape;129;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github.com/arjunachari12/k8s-learn/blob/main/pod3.y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github.com/arjunachari12/k8s-learn/blob/main/pod3-service.y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s://github.com/arjunachari12/k8s-learn/blob/main/helloworld-deployment.y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github.com/arjunachari12/k8s-learn/blob/main/pod-configmap.y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hyperlink" Target="https://github.com/arjunachari12/k8s-learn/blob/main/secrets.yaml" TargetMode="External"/><Relationship Id="rId4" Type="http://schemas.openxmlformats.org/officeDocument/2006/relationships/hyperlink" Target="https://github.com/arjunachari12/k8s-learn/blob/main/database.y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hyperlink" Target="https://kubernetes.io/docs/tasks/configure-pod-container/configure-persistent-volume-stor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github.com/arjunachari12/install-jenkins-container/blob/main/kubernetes.m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github.com/arjunachari12/k8s-learn/blob/main/pod3.y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hyperlink" Target="https://github.com/arjunachari12/k8s-learn/blob/main/pod3-service.y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github.com/arjunachari12/k8s-learn/blob/main/pod.y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github.com/arjunachari12/k8s-learn/blob/main/pod2.y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Kubernetes Intermediate</a:t>
            </a:r>
            <a:endParaRPr/>
          </a:p>
        </p:txBody>
      </p:sp>
      <p:sp>
        <p:nvSpPr>
          <p:cNvPr id="135" name="Google Shape;135;p29"/>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Training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8"/>
          <p:cNvPicPr preferRelativeResize="0"/>
          <p:nvPr/>
        </p:nvPicPr>
        <p:blipFill>
          <a:blip r:embed="rId3">
            <a:alphaModFix/>
          </a:blip>
          <a:stretch>
            <a:fillRect/>
          </a:stretch>
        </p:blipFill>
        <p:spPr>
          <a:xfrm>
            <a:off x="0" y="153427"/>
            <a:ext cx="9143999" cy="48366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7" name="Google Shape;19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39"/>
          <p:cNvPicPr preferRelativeResize="0"/>
          <p:nvPr/>
        </p:nvPicPr>
        <p:blipFill>
          <a:blip r:embed="rId3">
            <a:alphaModFix/>
          </a:blip>
          <a:stretch>
            <a:fillRect/>
          </a:stretch>
        </p:blipFill>
        <p:spPr>
          <a:xfrm>
            <a:off x="38669" y="0"/>
            <a:ext cx="906666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4" name="Google Shape;20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40"/>
          <p:cNvPicPr preferRelativeResize="0"/>
          <p:nvPr/>
        </p:nvPicPr>
        <p:blipFill>
          <a:blip r:embed="rId3">
            <a:alphaModFix/>
          </a:blip>
          <a:stretch>
            <a:fillRect/>
          </a:stretch>
        </p:blipFill>
        <p:spPr>
          <a:xfrm>
            <a:off x="0" y="42848"/>
            <a:ext cx="9144001" cy="5057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1" name="Google Shape;21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41"/>
          <p:cNvPicPr preferRelativeResize="0"/>
          <p:nvPr/>
        </p:nvPicPr>
        <p:blipFill>
          <a:blip r:embed="rId3">
            <a:alphaModFix/>
          </a:blip>
          <a:stretch>
            <a:fillRect/>
          </a:stretch>
        </p:blipFill>
        <p:spPr>
          <a:xfrm>
            <a:off x="0" y="123282"/>
            <a:ext cx="9143999" cy="48969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2"/>
          <p:cNvPicPr preferRelativeResize="0"/>
          <p:nvPr/>
        </p:nvPicPr>
        <p:blipFill rotWithShape="1">
          <a:blip r:embed="rId3">
            <a:alphaModFix/>
          </a:blip>
          <a:srcRect b="11627" l="0" r="0" t="11627"/>
          <a:stretch/>
        </p:blipFill>
        <p:spPr>
          <a:xfrm>
            <a:off x="5668450" y="955450"/>
            <a:ext cx="2384200" cy="3232600"/>
          </a:xfrm>
          <a:prstGeom prst="rect">
            <a:avLst/>
          </a:prstGeom>
          <a:noFill/>
          <a:ln cap="flat" cmpd="dbl" w="76200">
            <a:solidFill>
              <a:schemeClr val="lt1"/>
            </a:solidFill>
            <a:prstDash val="solid"/>
            <a:miter lim="8000"/>
            <a:headEnd len="sm" w="sm" type="none"/>
            <a:tailEnd len="sm" w="sm" type="none"/>
          </a:ln>
        </p:spPr>
      </p:pic>
      <p:sp>
        <p:nvSpPr>
          <p:cNvPr id="218" name="Google Shape;218;p42"/>
          <p:cNvSpPr txBox="1"/>
          <p:nvPr>
            <p:ph type="title"/>
          </p:nvPr>
        </p:nvSpPr>
        <p:spPr>
          <a:xfrm>
            <a:off x="291875" y="406900"/>
            <a:ext cx="39780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ReplicaSet</a:t>
            </a:r>
            <a:endParaRPr/>
          </a:p>
        </p:txBody>
      </p:sp>
      <p:sp>
        <p:nvSpPr>
          <p:cNvPr id="219" name="Google Shape;219;p42"/>
          <p:cNvSpPr txBox="1"/>
          <p:nvPr>
            <p:ph idx="1" type="body"/>
          </p:nvPr>
        </p:nvSpPr>
        <p:spPr>
          <a:xfrm>
            <a:off x="291950" y="1854951"/>
            <a:ext cx="3978000" cy="2577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Generated ReplicaSet from Deployment spec.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Replicaset</a:t>
            </a:r>
            <a:endParaRPr/>
          </a:p>
        </p:txBody>
      </p:sp>
      <p:sp>
        <p:nvSpPr>
          <p:cNvPr id="225" name="Google Shape;22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kubectl create -f helloworld_replicaset.yaml</a:t>
            </a:r>
            <a:endParaRPr/>
          </a:p>
          <a:p>
            <a:pPr indent="0" lvl="0" marL="0" rtl="0" algn="l">
              <a:spcBef>
                <a:spcPts val="1200"/>
              </a:spcBef>
              <a:spcAft>
                <a:spcPts val="0"/>
              </a:spcAft>
              <a:buNone/>
            </a:pPr>
            <a:r>
              <a:rPr lang="en"/>
              <a:t>kubectl get rs</a:t>
            </a:r>
            <a:endParaRPr/>
          </a:p>
          <a:p>
            <a:pPr indent="0" lvl="0" marL="0" rtl="0" algn="l">
              <a:spcBef>
                <a:spcPts val="1200"/>
              </a:spcBef>
              <a:spcAft>
                <a:spcPts val="0"/>
              </a:spcAft>
              <a:buNone/>
            </a:pPr>
            <a:r>
              <a:rPr lang="en"/>
              <a:t>kubectl autoscale rs helloworld-controller --max=5</a:t>
            </a:r>
            <a:endParaRPr/>
          </a:p>
          <a:p>
            <a:pPr indent="0" lvl="0" marL="0" rtl="0" algn="l">
              <a:spcBef>
                <a:spcPts val="1200"/>
              </a:spcBef>
              <a:spcAft>
                <a:spcPts val="0"/>
              </a:spcAft>
              <a:buNone/>
            </a:pPr>
            <a:r>
              <a:rPr lang="en"/>
              <a:t>kubectl delete rs helloworld-controller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kubectl edit pods helloworld-controller-9jlsq</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1" name="Google Shape;231;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2" name="Google Shape;232;p44"/>
          <p:cNvPicPr preferRelativeResize="0"/>
          <p:nvPr/>
        </p:nvPicPr>
        <p:blipFill>
          <a:blip r:embed="rId3">
            <a:alphaModFix/>
          </a:blip>
          <a:stretch>
            <a:fillRect/>
          </a:stretch>
        </p:blipFill>
        <p:spPr>
          <a:xfrm>
            <a:off x="18143" y="0"/>
            <a:ext cx="9107713"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8" name="Google Shape;23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45"/>
          <p:cNvPicPr preferRelativeResize="0"/>
          <p:nvPr/>
        </p:nvPicPr>
        <p:blipFill>
          <a:blip r:embed="rId3">
            <a:alphaModFix/>
          </a:blip>
          <a:stretch>
            <a:fillRect/>
          </a:stretch>
        </p:blipFill>
        <p:spPr>
          <a:xfrm>
            <a:off x="0" y="132435"/>
            <a:ext cx="9143999" cy="48786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5" name="Google Shape;24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46"/>
          <p:cNvPicPr preferRelativeResize="0"/>
          <p:nvPr/>
        </p:nvPicPr>
        <p:blipFill>
          <a:blip r:embed="rId3">
            <a:alphaModFix/>
          </a:blip>
          <a:stretch>
            <a:fillRect/>
          </a:stretch>
        </p:blipFill>
        <p:spPr>
          <a:xfrm>
            <a:off x="0" y="667517"/>
            <a:ext cx="9144000" cy="38084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 name="Google Shape;252;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47"/>
          <p:cNvPicPr preferRelativeResize="0"/>
          <p:nvPr/>
        </p:nvPicPr>
        <p:blipFill>
          <a:blip r:embed="rId3">
            <a:alphaModFix/>
          </a:blip>
          <a:stretch>
            <a:fillRect/>
          </a:stretch>
        </p:blipFill>
        <p:spPr>
          <a:xfrm>
            <a:off x="0" y="209933"/>
            <a:ext cx="9144000" cy="47236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 of Computing</a:t>
            </a:r>
            <a:endParaRPr/>
          </a:p>
        </p:txBody>
      </p:sp>
      <p:sp>
        <p:nvSpPr>
          <p:cNvPr id="141" name="Google Shape;14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30"/>
          <p:cNvPicPr preferRelativeResize="0"/>
          <p:nvPr/>
        </p:nvPicPr>
        <p:blipFill>
          <a:blip r:embed="rId3">
            <a:alphaModFix/>
          </a:blip>
          <a:stretch>
            <a:fillRect/>
          </a:stretch>
        </p:blipFill>
        <p:spPr>
          <a:xfrm>
            <a:off x="-4350" y="1152467"/>
            <a:ext cx="9143999" cy="37819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259" name="Google Shape;259;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pod3.yml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1200"/>
              </a:spcAft>
              <a:buNone/>
            </a:pPr>
            <a:r>
              <a:rPr lang="en"/>
              <a:t>kubeclt describe pod pod3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265" name="Google Shape;26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pod3-service.yml,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https://github.com/arjunachari12/k8s-learn/blob/main/pod3-service.yml</a:t>
            </a:r>
            <a:r>
              <a:rPr lang="en"/>
              <a:t> </a:t>
            </a:r>
            <a:endParaRPr/>
          </a:p>
          <a:p>
            <a:pPr indent="0" lvl="0" marL="0" rtl="0" algn="l">
              <a:spcBef>
                <a:spcPts val="1200"/>
              </a:spcBef>
              <a:spcAft>
                <a:spcPts val="0"/>
              </a:spcAft>
              <a:buNone/>
            </a:pPr>
            <a:r>
              <a:rPr lang="en"/>
              <a:t>Step 3: Execute pod3-service.yml file using below command</a:t>
            </a:r>
            <a:endParaRPr/>
          </a:p>
          <a:p>
            <a:pPr indent="0" lvl="0" marL="0" rtl="0" algn="l">
              <a:spcBef>
                <a:spcPts val="1200"/>
              </a:spcBef>
              <a:spcAft>
                <a:spcPts val="0"/>
              </a:spcAft>
              <a:buNone/>
            </a:pPr>
            <a:r>
              <a:rPr lang="en"/>
              <a:t>	kubectl create -f pod3-service.yml</a:t>
            </a:r>
            <a:endParaRPr/>
          </a:p>
          <a:p>
            <a:pPr indent="0" lvl="0" marL="0" rtl="0" algn="l">
              <a:spcBef>
                <a:spcPts val="1200"/>
              </a:spcBef>
              <a:spcAft>
                <a:spcPts val="1200"/>
              </a:spcAft>
              <a:buNone/>
            </a:pPr>
            <a:r>
              <a:rPr lang="en"/>
              <a:t>Step 4: You should see pod created message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271" name="Google Shape;27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pod3</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0"/>
              </a:spcAft>
              <a:buNone/>
            </a:pPr>
            <a:r>
              <a:rPr lang="en"/>
              <a:t>minikube service helloworld-service --url</a:t>
            </a:r>
            <a:endParaRPr/>
          </a:p>
          <a:p>
            <a:pPr indent="457200" lvl="0" marL="0" rtl="0" algn="l">
              <a:spcBef>
                <a:spcPts val="1200"/>
              </a:spcBef>
              <a:spcAft>
                <a:spcPts val="0"/>
              </a:spcAft>
              <a:buNone/>
            </a:pPr>
            <a:r>
              <a:rPr lang="en"/>
              <a:t>kubectl describe svc helloworld-service</a:t>
            </a:r>
            <a:endParaRPr/>
          </a:p>
          <a:p>
            <a:pPr indent="457200" lvl="0" marL="0" rtl="0" algn="l">
              <a:spcBef>
                <a:spcPts val="1200"/>
              </a:spcBef>
              <a:spcAft>
                <a:spcPts val="0"/>
              </a:spcAft>
              <a:buNone/>
            </a:pPr>
            <a:r>
              <a:rPr lang="en"/>
              <a:t>kubectl describe svc </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1200"/>
              </a:spcAft>
              <a:buNone/>
            </a:pPr>
            <a:r>
              <a:rPr lang="en"/>
              <a:t>kubectl delete svc helloworld-nodeport-service.yml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1"/>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7" name="Google Shape;277;p51"/>
          <p:cNvSpPr txBox="1"/>
          <p:nvPr>
            <p:ph idx="1" type="body"/>
          </p:nvPr>
        </p:nvSpPr>
        <p:spPr>
          <a:xfrm>
            <a:off x="462057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278" name="Google Shape;278;p51"/>
          <p:cNvPicPr preferRelativeResize="0"/>
          <p:nvPr/>
        </p:nvPicPr>
        <p:blipFill>
          <a:blip r:embed="rId3">
            <a:alphaModFix/>
          </a:blip>
          <a:stretch>
            <a:fillRect/>
          </a:stretch>
        </p:blipFill>
        <p:spPr>
          <a:xfrm>
            <a:off x="0" y="3977"/>
            <a:ext cx="9143999" cy="51355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2"/>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84" name="Google Shape;284;p52"/>
          <p:cNvSpPr txBox="1"/>
          <p:nvPr>
            <p:ph idx="1" type="body"/>
          </p:nvPr>
        </p:nvSpPr>
        <p:spPr>
          <a:xfrm>
            <a:off x="462057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285" name="Google Shape;285;p52"/>
          <p:cNvPicPr preferRelativeResize="0"/>
          <p:nvPr/>
        </p:nvPicPr>
        <p:blipFill>
          <a:blip r:embed="rId3">
            <a:alphaModFix/>
          </a:blip>
          <a:stretch>
            <a:fillRect/>
          </a:stretch>
        </p:blipFill>
        <p:spPr>
          <a:xfrm>
            <a:off x="0" y="128801"/>
            <a:ext cx="9144000" cy="4885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3"/>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291" name="Google Shape;291;p53"/>
          <p:cNvSpPr txBox="1"/>
          <p:nvPr>
            <p:ph idx="1" type="body"/>
          </p:nvPr>
        </p:nvSpPr>
        <p:spPr>
          <a:xfrm>
            <a:off x="291975" y="1301375"/>
            <a:ext cx="8359200" cy="3569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Create a file called helloworld-deployment.yaml</a:t>
            </a:r>
            <a:endParaRPr/>
          </a:p>
          <a:p>
            <a:pPr indent="0" lvl="0" marL="0" rtl="0" algn="l">
              <a:spcBef>
                <a:spcPts val="1600"/>
              </a:spcBef>
              <a:spcAft>
                <a:spcPts val="0"/>
              </a:spcAft>
              <a:buNone/>
            </a:pPr>
            <a:r>
              <a:rPr lang="en"/>
              <a:t>Copy content from </a:t>
            </a:r>
            <a:r>
              <a:rPr lang="en" u="sng">
                <a:solidFill>
                  <a:schemeClr val="hlink"/>
                </a:solidFill>
                <a:hlinkClick r:id="rId3"/>
              </a:rPr>
              <a:t>https://github.com/arjunachari12/k8s-learn/blob/main/helloworld-deployment.yml</a:t>
            </a:r>
            <a:r>
              <a:rPr lang="en"/>
              <a:t> </a:t>
            </a:r>
            <a:endParaRPr/>
          </a:p>
          <a:p>
            <a:pPr indent="0" lvl="0" marL="0" rtl="0" algn="l">
              <a:spcBef>
                <a:spcPts val="1600"/>
              </a:spcBef>
              <a:spcAft>
                <a:spcPts val="0"/>
              </a:spcAft>
              <a:buNone/>
            </a:pPr>
            <a:r>
              <a:rPr lang="en"/>
              <a:t>kubectl create -f helloworld-deployment.yaml</a:t>
            </a:r>
            <a:endParaRPr/>
          </a:p>
          <a:p>
            <a:pPr indent="0" lvl="0" marL="0" rtl="0" algn="l">
              <a:spcBef>
                <a:spcPts val="1600"/>
              </a:spcBef>
              <a:spcAft>
                <a:spcPts val="0"/>
              </a:spcAft>
              <a:buNone/>
            </a:pPr>
            <a:r>
              <a:rPr lang="en"/>
              <a:t>kubectl get deployments</a:t>
            </a:r>
            <a:endParaRPr/>
          </a:p>
          <a:p>
            <a:pPr indent="0" lvl="0" marL="0" rtl="0" algn="l">
              <a:spcBef>
                <a:spcPts val="1600"/>
              </a:spcBef>
              <a:spcAft>
                <a:spcPts val="0"/>
              </a:spcAft>
              <a:buNone/>
            </a:pPr>
            <a:r>
              <a:rPr lang="en"/>
              <a:t>kubectl get rs</a:t>
            </a:r>
            <a:endParaRPr/>
          </a:p>
          <a:p>
            <a:pPr indent="0" lvl="0" marL="0" rtl="0" algn="l">
              <a:spcBef>
                <a:spcPts val="1600"/>
              </a:spcBef>
              <a:spcAft>
                <a:spcPts val="0"/>
              </a:spcAft>
              <a:buNone/>
            </a:pPr>
            <a:r>
              <a:rPr lang="en"/>
              <a:t>kubectl get pods</a:t>
            </a:r>
            <a:endParaRPr/>
          </a:p>
          <a:p>
            <a:pPr indent="0" lvl="0" marL="0" rtl="0" algn="l">
              <a:spcBef>
                <a:spcPts val="1600"/>
              </a:spcBef>
              <a:spcAft>
                <a:spcPts val="0"/>
              </a:spcAft>
              <a:buNone/>
            </a:pPr>
            <a:r>
              <a:rPr lang="en"/>
              <a:t>kubectl get pods --show-labels</a:t>
            </a:r>
            <a:endParaRPr/>
          </a:p>
          <a:p>
            <a:pPr indent="0" lvl="0" marL="0" rtl="0" algn="l">
              <a:spcBef>
                <a:spcPts val="1600"/>
              </a:spcBef>
              <a:spcAft>
                <a:spcPts val="1600"/>
              </a:spcAft>
              <a:buNone/>
            </a:pPr>
            <a:r>
              <a:rPr lang="en"/>
              <a:t>kubectl rollout status deployment/helloworld-deployment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4"/>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297" name="Google Shape;297;p54"/>
          <p:cNvSpPr txBox="1"/>
          <p:nvPr>
            <p:ph idx="1" type="body"/>
          </p:nvPr>
        </p:nvSpPr>
        <p:spPr>
          <a:xfrm>
            <a:off x="291975" y="1301375"/>
            <a:ext cx="8359200" cy="356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Created new version of docker image and uploaded in docker hub</a:t>
            </a:r>
            <a:endParaRPr/>
          </a:p>
          <a:p>
            <a:pPr indent="0" lvl="0" marL="0" rtl="0" algn="l">
              <a:spcBef>
                <a:spcPts val="1600"/>
              </a:spcBef>
              <a:spcAft>
                <a:spcPts val="0"/>
              </a:spcAft>
              <a:buNone/>
            </a:pPr>
            <a:r>
              <a:rPr lang="en"/>
              <a:t>kubectl expose deployment helloworld-deployment --type=NodePort</a:t>
            </a:r>
            <a:endParaRPr/>
          </a:p>
          <a:p>
            <a:pPr indent="0" lvl="0" marL="0" rtl="0" algn="l">
              <a:spcBef>
                <a:spcPts val="1600"/>
              </a:spcBef>
              <a:spcAft>
                <a:spcPts val="0"/>
              </a:spcAft>
              <a:buNone/>
            </a:pPr>
            <a:r>
              <a:rPr lang="en"/>
              <a:t>kubectl get svc</a:t>
            </a:r>
            <a:endParaRPr/>
          </a:p>
          <a:p>
            <a:pPr indent="0" lvl="0" marL="0" rtl="0" algn="l">
              <a:spcBef>
                <a:spcPts val="1600"/>
              </a:spcBef>
              <a:spcAft>
                <a:spcPts val="0"/>
              </a:spcAft>
              <a:buNone/>
            </a:pPr>
            <a:r>
              <a:rPr lang="en"/>
              <a:t>minikube service helloworld-deployment --url</a:t>
            </a:r>
            <a:endParaRPr/>
          </a:p>
          <a:p>
            <a:pPr indent="0" lvl="0" marL="0" rtl="0" algn="l">
              <a:spcBef>
                <a:spcPts val="1600"/>
              </a:spcBef>
              <a:spcAft>
                <a:spcPts val="0"/>
              </a:spcAft>
              <a:buNone/>
            </a:pPr>
            <a:r>
              <a:rPr lang="en"/>
              <a:t>Curl url</a:t>
            </a:r>
            <a:endParaRPr/>
          </a:p>
          <a:p>
            <a:pPr indent="0" lvl="0" marL="0" rtl="0" algn="l">
              <a:spcBef>
                <a:spcPts val="1600"/>
              </a:spcBef>
              <a:spcAft>
                <a:spcPts val="0"/>
              </a:spcAft>
              <a:buNone/>
            </a:pPr>
            <a:r>
              <a:rPr lang="en"/>
              <a:t>kubectl set image deployment/helloworld-deployment k8s-demo=arjunachari12/k8s-demo:2</a:t>
            </a:r>
            <a:endParaRPr/>
          </a:p>
          <a:p>
            <a:pPr indent="0" lvl="0" marL="0" rtl="0" algn="l">
              <a:spcBef>
                <a:spcPts val="1600"/>
              </a:spcBef>
              <a:spcAft>
                <a:spcPts val="0"/>
              </a:spcAft>
              <a:buNone/>
            </a:pPr>
            <a:r>
              <a:rPr lang="en"/>
              <a:t>see</a:t>
            </a:r>
            <a:endParaRPr/>
          </a:p>
          <a:p>
            <a:pPr indent="0" lvl="0" marL="0" rtl="0" algn="l">
              <a:spcBef>
                <a:spcPts val="1600"/>
              </a:spcBef>
              <a:spcAft>
                <a:spcPts val="0"/>
              </a:spcAft>
              <a:buNone/>
            </a:pPr>
            <a:r>
              <a:rPr lang="en"/>
              <a:t>Curl to see new version</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5"/>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03" name="Google Shape;303;p55"/>
          <p:cNvSpPr txBox="1"/>
          <p:nvPr>
            <p:ph idx="1" type="body"/>
          </p:nvPr>
        </p:nvSpPr>
        <p:spPr>
          <a:xfrm>
            <a:off x="291975" y="1301375"/>
            <a:ext cx="8359200" cy="356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kubectl get pods</a:t>
            </a:r>
            <a:endParaRPr/>
          </a:p>
          <a:p>
            <a:pPr indent="0" lvl="0" marL="0" rtl="0" algn="l">
              <a:spcBef>
                <a:spcPts val="1600"/>
              </a:spcBef>
              <a:spcAft>
                <a:spcPts val="0"/>
              </a:spcAft>
              <a:buNone/>
            </a:pPr>
            <a:r>
              <a:rPr lang="en"/>
              <a:t>kubectl rollout history deployment/helloworld-deployment</a:t>
            </a:r>
            <a:endParaRPr/>
          </a:p>
          <a:p>
            <a:pPr indent="0" lvl="0" marL="0" rtl="0" algn="l">
              <a:spcBef>
                <a:spcPts val="1600"/>
              </a:spcBef>
              <a:spcAft>
                <a:spcPts val="0"/>
              </a:spcAft>
              <a:buNone/>
            </a:pPr>
            <a:r>
              <a:rPr lang="en"/>
              <a:t>kubectl get pods</a:t>
            </a:r>
            <a:endParaRPr/>
          </a:p>
          <a:p>
            <a:pPr indent="0" lvl="0" marL="0" rtl="0" algn="l">
              <a:spcBef>
                <a:spcPts val="1600"/>
              </a:spcBef>
              <a:spcAft>
                <a:spcPts val="0"/>
              </a:spcAft>
              <a:buNone/>
            </a:pPr>
            <a:r>
              <a:rPr lang="en"/>
              <a:t>kubectl rollout undo deployment/helloworld-deployment</a:t>
            </a:r>
            <a:endParaRPr/>
          </a:p>
          <a:p>
            <a:pPr indent="0" lvl="0" marL="0" rtl="0" algn="l">
              <a:spcBef>
                <a:spcPts val="1600"/>
              </a:spcBef>
              <a:spcAft>
                <a:spcPts val="0"/>
              </a:spcAft>
              <a:buNone/>
            </a:pPr>
            <a:r>
              <a:rPr lang="en"/>
              <a:t>Curl again</a:t>
            </a:r>
            <a:br>
              <a:rPr lang="en"/>
            </a:br>
            <a:r>
              <a:rPr lang="en"/>
              <a:t>#modify history count</a:t>
            </a:r>
            <a:endParaRPr/>
          </a:p>
          <a:p>
            <a:pPr indent="0" lvl="0" marL="0" rtl="0" algn="l">
              <a:spcBef>
                <a:spcPts val="1600"/>
              </a:spcBef>
              <a:spcAft>
                <a:spcPts val="1600"/>
              </a:spcAft>
              <a:buNone/>
            </a:pPr>
            <a:r>
              <a:rPr lang="en"/>
              <a:t>kubectl edit deployment/helloworld-deployment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6"/>
          <p:cNvPicPr preferRelativeResize="0"/>
          <p:nvPr/>
        </p:nvPicPr>
        <p:blipFill>
          <a:blip r:embed="rId3">
            <a:alphaModFix/>
          </a:blip>
          <a:stretch>
            <a:fillRect/>
          </a:stretch>
        </p:blipFill>
        <p:spPr>
          <a:xfrm>
            <a:off x="152400" y="152400"/>
            <a:ext cx="8574913" cy="4838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7"/>
          <p:cNvSpPr txBox="1"/>
          <p:nvPr>
            <p:ph type="title"/>
          </p:nvPr>
        </p:nvSpPr>
        <p:spPr>
          <a:xfrm>
            <a:off x="291875" y="406900"/>
            <a:ext cx="8852100" cy="68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14" name="Google Shape;314;p57"/>
          <p:cNvSpPr txBox="1"/>
          <p:nvPr>
            <p:ph idx="1" type="body"/>
          </p:nvPr>
        </p:nvSpPr>
        <p:spPr>
          <a:xfrm>
            <a:off x="291975" y="1189825"/>
            <a:ext cx="8852100" cy="3242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Create a file </a:t>
            </a:r>
            <a:r>
              <a:rPr lang="en" sz="1200">
                <a:solidFill>
                  <a:schemeClr val="dk1"/>
                </a:solidFill>
                <a:highlight>
                  <a:srgbClr val="FFFFFF"/>
                </a:highlight>
              </a:rPr>
              <a:t>helloworld-healthcheck.yml</a:t>
            </a:r>
            <a:endParaRPr sz="1200">
              <a:solidFill>
                <a:schemeClr val="dk1"/>
              </a:solidFill>
              <a:highlight>
                <a:srgbClr val="FFFFFF"/>
              </a:highlight>
            </a:endParaRPr>
          </a:p>
          <a:p>
            <a:pPr indent="0" lvl="0" marL="0" rtl="0" algn="l">
              <a:spcBef>
                <a:spcPts val="1600"/>
              </a:spcBef>
              <a:spcAft>
                <a:spcPts val="0"/>
              </a:spcAft>
              <a:buNone/>
            </a:pPr>
            <a:r>
              <a:rPr lang="en"/>
              <a:t>kubectl create -f helloworld-healthcheck.yml</a:t>
            </a:r>
            <a:endParaRPr/>
          </a:p>
          <a:p>
            <a:pPr indent="0" lvl="0" marL="0" rtl="0" algn="l">
              <a:spcBef>
                <a:spcPts val="1600"/>
              </a:spcBef>
              <a:spcAft>
                <a:spcPts val="0"/>
              </a:spcAft>
              <a:buNone/>
            </a:pPr>
            <a:r>
              <a:rPr lang="en"/>
              <a:t>kubectl describe pod helloworld-deployment-7cfbb8fccf-78bxk</a:t>
            </a:r>
            <a:endParaRPr/>
          </a:p>
          <a:p>
            <a:pPr indent="0" lvl="0" marL="0" rtl="0" algn="l">
              <a:spcBef>
                <a:spcPts val="1600"/>
              </a:spcBef>
              <a:spcAft>
                <a:spcPts val="0"/>
              </a:spcAft>
              <a:buNone/>
            </a:pPr>
            <a:r>
              <a:rPr lang="en"/>
              <a:t>kubectl edit deployment/helloworld-deployment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#This will immediately run</a:t>
            </a:r>
            <a:endParaRPr/>
          </a:p>
          <a:p>
            <a:pPr indent="0" lvl="0" marL="0" rtl="0" algn="l">
              <a:spcBef>
                <a:spcPts val="1600"/>
              </a:spcBef>
              <a:spcAft>
                <a:spcPts val="1600"/>
              </a:spcAft>
              <a:buClr>
                <a:schemeClr val="dk1"/>
              </a:buClr>
              <a:buSzPts val="1100"/>
              <a:buFont typeface="Arial"/>
              <a:buNone/>
            </a:pPr>
            <a:r>
              <a:rPr lang="en"/>
              <a:t>kubectl create -f helloworld-healthcheck.yml &amp;&amp; watch -n1 kubectl get pods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ctrTitle"/>
          </p:nvPr>
        </p:nvSpPr>
        <p:spPr>
          <a:xfrm>
            <a:off x="1884750" y="711325"/>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Architecture Overview</a:t>
            </a:r>
            <a:endParaRPr/>
          </a:p>
        </p:txBody>
      </p:sp>
      <p:sp>
        <p:nvSpPr>
          <p:cNvPr id="148" name="Google Shape;148;p31"/>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Masters - Acts as the primary control plane for Kubernetes. Masters are responsible at a minimum for running the API Server, scheduler, and cluster controller. They commonly also manage storing cluster state, cloud-provider specific components and other cluster essential services. </a:t>
            </a:r>
            <a:endParaRPr/>
          </a:p>
          <a:p>
            <a:pPr indent="0" lvl="0" marL="0" rtl="0" algn="l">
              <a:spcBef>
                <a:spcPts val="1600"/>
              </a:spcBef>
              <a:spcAft>
                <a:spcPts val="1600"/>
              </a:spcAft>
              <a:buNone/>
            </a:pPr>
            <a:r>
              <a:rPr lang="en"/>
              <a:t>Nodes - Are the ‘workers’ of a Kubernetes cluster. They run a minimal agent that manages the node itself, and are tasked with executing workloads as designated by the master.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8"/>
          <p:cNvPicPr preferRelativeResize="0"/>
          <p:nvPr/>
        </p:nvPicPr>
        <p:blipFill>
          <a:blip r:embed="rId3">
            <a:alphaModFix/>
          </a:blip>
          <a:stretch>
            <a:fillRect/>
          </a:stretch>
        </p:blipFill>
        <p:spPr>
          <a:xfrm>
            <a:off x="152400" y="152400"/>
            <a:ext cx="8644900"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9"/>
          <p:cNvPicPr preferRelativeResize="0"/>
          <p:nvPr/>
        </p:nvPicPr>
        <p:blipFill>
          <a:blip r:embed="rId3">
            <a:alphaModFix/>
          </a:blip>
          <a:stretch>
            <a:fillRect/>
          </a:stretch>
        </p:blipFill>
        <p:spPr>
          <a:xfrm>
            <a:off x="152400" y="152400"/>
            <a:ext cx="8839199" cy="46781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0"/>
          <p:cNvSpPr txBox="1"/>
          <p:nvPr>
            <p:ph type="title"/>
          </p:nvPr>
        </p:nvSpPr>
        <p:spPr>
          <a:xfrm>
            <a:off x="291875" y="406900"/>
            <a:ext cx="8852100" cy="68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330" name="Google Shape;330;p60"/>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a file helloworld-liveness-readiness.yml</a:t>
            </a:r>
            <a:endParaRPr/>
          </a:p>
          <a:p>
            <a:pPr indent="0" lvl="0" marL="0" rtl="0" algn="l">
              <a:spcBef>
                <a:spcPts val="1600"/>
              </a:spcBef>
              <a:spcAft>
                <a:spcPts val="0"/>
              </a:spcAft>
              <a:buClr>
                <a:schemeClr val="dk1"/>
              </a:buClr>
              <a:buSzPts val="1100"/>
              <a:buFont typeface="Arial"/>
              <a:buNone/>
            </a:pPr>
            <a:r>
              <a:rPr lang="en"/>
              <a:t>kubectl create -f helloworld-liveness-readiness.yml  &amp;&amp; watch -n1 kubectl get pods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61"/>
          <p:cNvPicPr preferRelativeResize="0"/>
          <p:nvPr/>
        </p:nvPicPr>
        <p:blipFill>
          <a:blip r:embed="rId3">
            <a:alphaModFix/>
          </a:blip>
          <a:stretch>
            <a:fillRect/>
          </a:stretch>
        </p:blipFill>
        <p:spPr>
          <a:xfrm>
            <a:off x="152400" y="152400"/>
            <a:ext cx="8586988" cy="4838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62"/>
          <p:cNvPicPr preferRelativeResize="0"/>
          <p:nvPr/>
        </p:nvPicPr>
        <p:blipFill>
          <a:blip r:embed="rId3">
            <a:alphaModFix/>
          </a:blip>
          <a:stretch>
            <a:fillRect/>
          </a:stretch>
        </p:blipFill>
        <p:spPr>
          <a:xfrm>
            <a:off x="152400" y="152400"/>
            <a:ext cx="8839198" cy="471953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3"/>
          <p:cNvPicPr preferRelativeResize="0"/>
          <p:nvPr/>
        </p:nvPicPr>
        <p:blipFill>
          <a:blip r:embed="rId3">
            <a:alphaModFix/>
          </a:blip>
          <a:stretch>
            <a:fillRect/>
          </a:stretch>
        </p:blipFill>
        <p:spPr>
          <a:xfrm>
            <a:off x="152400" y="152400"/>
            <a:ext cx="8839199" cy="47007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4"/>
          <p:cNvSpPr txBox="1"/>
          <p:nvPr>
            <p:ph type="title"/>
          </p:nvPr>
        </p:nvSpPr>
        <p:spPr>
          <a:xfrm>
            <a:off x="291975" y="219325"/>
            <a:ext cx="4813500" cy="635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Exercise: Configmap</a:t>
            </a:r>
            <a:endParaRPr/>
          </a:p>
        </p:txBody>
      </p:sp>
      <p:sp>
        <p:nvSpPr>
          <p:cNvPr id="351" name="Google Shape;351;p64"/>
          <p:cNvSpPr txBox="1"/>
          <p:nvPr>
            <p:ph idx="1" type="body"/>
          </p:nvPr>
        </p:nvSpPr>
        <p:spPr>
          <a:xfrm>
            <a:off x="291975" y="854725"/>
            <a:ext cx="8353500" cy="357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file and copy below content</a:t>
            </a:r>
            <a:endParaRPr/>
          </a:p>
          <a:p>
            <a:pPr indent="0" lvl="0" marL="0" rtl="0" algn="l">
              <a:spcBef>
                <a:spcPts val="1600"/>
              </a:spcBef>
              <a:spcAft>
                <a:spcPts val="0"/>
              </a:spcAft>
              <a:buNone/>
            </a:pPr>
            <a:r>
              <a:rPr lang="en" u="sng">
                <a:solidFill>
                  <a:schemeClr val="hlink"/>
                </a:solidFill>
                <a:hlinkClick r:id="rId3"/>
              </a:rPr>
              <a:t>https://github.com/arjunachari12/k8s-learn/blob/main/pod-configmap.yml</a:t>
            </a:r>
            <a:r>
              <a:rPr lang="en"/>
              <a:t> </a:t>
            </a:r>
            <a:endParaRPr/>
          </a:p>
          <a:p>
            <a:pPr indent="0" lvl="0" marL="0" rtl="0" algn="l">
              <a:spcBef>
                <a:spcPts val="1600"/>
              </a:spcBef>
              <a:spcAft>
                <a:spcPts val="1600"/>
              </a:spcAft>
              <a:buNone/>
            </a:pPr>
            <a:r>
              <a:rPr lang="en"/>
              <a:t>Run the file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5"/>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57" name="Google Shape;357;p65"/>
          <p:cNvPicPr preferRelativeResize="0"/>
          <p:nvPr/>
        </p:nvPicPr>
        <p:blipFill>
          <a:blip r:embed="rId3">
            <a:alphaModFix/>
          </a:blip>
          <a:stretch>
            <a:fillRect/>
          </a:stretch>
        </p:blipFill>
        <p:spPr>
          <a:xfrm>
            <a:off x="82831" y="0"/>
            <a:ext cx="8978338"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6"/>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63" name="Google Shape;363;p66"/>
          <p:cNvPicPr preferRelativeResize="0"/>
          <p:nvPr/>
        </p:nvPicPr>
        <p:blipFill>
          <a:blip r:embed="rId3">
            <a:alphaModFix/>
          </a:blip>
          <a:stretch>
            <a:fillRect/>
          </a:stretch>
        </p:blipFill>
        <p:spPr>
          <a:xfrm>
            <a:off x="0" y="15954"/>
            <a:ext cx="9143999" cy="511159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7"/>
          <p:cNvSpPr txBox="1"/>
          <p:nvPr>
            <p:ph idx="1" type="body"/>
          </p:nvPr>
        </p:nvSpPr>
        <p:spPr>
          <a:xfrm>
            <a:off x="291975" y="1189825"/>
            <a:ext cx="8852100" cy="32421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369" name="Google Shape;369;p67"/>
          <p:cNvPicPr preferRelativeResize="0"/>
          <p:nvPr/>
        </p:nvPicPr>
        <p:blipFill>
          <a:blip r:embed="rId3">
            <a:alphaModFix/>
          </a:blip>
          <a:stretch>
            <a:fillRect/>
          </a:stretch>
        </p:blipFill>
        <p:spPr>
          <a:xfrm>
            <a:off x="0" y="124810"/>
            <a:ext cx="9143999" cy="48938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2"/>
          <p:cNvPicPr preferRelativeResize="0"/>
          <p:nvPr/>
        </p:nvPicPr>
        <p:blipFill>
          <a:blip r:embed="rId3">
            <a:alphaModFix/>
          </a:blip>
          <a:stretch>
            <a:fillRect/>
          </a:stretch>
        </p:blipFill>
        <p:spPr>
          <a:xfrm>
            <a:off x="910212" y="0"/>
            <a:ext cx="7323574"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8"/>
          <p:cNvSpPr txBox="1"/>
          <p:nvPr>
            <p:ph type="title"/>
          </p:nvPr>
        </p:nvSpPr>
        <p:spPr>
          <a:xfrm>
            <a:off x="291975" y="219325"/>
            <a:ext cx="4813500" cy="635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Exercise: Secrets</a:t>
            </a:r>
            <a:endParaRPr/>
          </a:p>
        </p:txBody>
      </p:sp>
      <p:sp>
        <p:nvSpPr>
          <p:cNvPr id="375" name="Google Shape;375;p68"/>
          <p:cNvSpPr txBox="1"/>
          <p:nvPr>
            <p:ph idx="1" type="body"/>
          </p:nvPr>
        </p:nvSpPr>
        <p:spPr>
          <a:xfrm>
            <a:off x="291975" y="854725"/>
            <a:ext cx="8353500" cy="357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Create file and copy below content</a:t>
            </a:r>
            <a:endParaRPr/>
          </a:p>
          <a:p>
            <a:pPr indent="0" lvl="0" marL="0" rtl="0" algn="l">
              <a:spcBef>
                <a:spcPts val="1600"/>
              </a:spcBef>
              <a:spcAft>
                <a:spcPts val="0"/>
              </a:spcAft>
              <a:buNone/>
            </a:pPr>
            <a:r>
              <a:rPr lang="en" u="sng">
                <a:solidFill>
                  <a:schemeClr val="hlink"/>
                </a:solidFill>
                <a:hlinkClick r:id="rId3"/>
              </a:rPr>
              <a:t>https://github.com/arjunachari12/k8s-learn/blob/main/secrets.yaml</a:t>
            </a:r>
            <a:r>
              <a:rPr lang="en"/>
              <a:t> </a:t>
            </a:r>
            <a:endParaRPr/>
          </a:p>
          <a:p>
            <a:pPr indent="0" lvl="0" marL="0" rtl="0" algn="l">
              <a:spcBef>
                <a:spcPts val="1600"/>
              </a:spcBef>
              <a:spcAft>
                <a:spcPts val="0"/>
              </a:spcAft>
              <a:buNone/>
            </a:pPr>
            <a:r>
              <a:rPr lang="en"/>
              <a:t>Run the file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Create file and copy below content</a:t>
            </a:r>
            <a:endParaRPr/>
          </a:p>
          <a:p>
            <a:pPr indent="0" lvl="0" marL="0" rtl="0" algn="l">
              <a:spcBef>
                <a:spcPts val="1600"/>
              </a:spcBef>
              <a:spcAft>
                <a:spcPts val="0"/>
              </a:spcAft>
              <a:buNone/>
            </a:pPr>
            <a:r>
              <a:rPr lang="en" u="sng">
                <a:solidFill>
                  <a:schemeClr val="hlink"/>
                </a:solidFill>
                <a:hlinkClick r:id="rId4"/>
              </a:rPr>
              <a:t>https://github.com/arjunachari12/k8s-learn/blob/main/database.yml</a:t>
            </a:r>
            <a:endParaRPr/>
          </a:p>
          <a:p>
            <a:pPr indent="0" lvl="0" marL="0" rtl="0" algn="l">
              <a:spcBef>
                <a:spcPts val="1600"/>
              </a:spcBef>
              <a:spcAft>
                <a:spcPts val="0"/>
              </a:spcAft>
              <a:buNone/>
            </a:pPr>
            <a:r>
              <a:rPr lang="en"/>
              <a:t>Run the file</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Volume</a:t>
            </a:r>
            <a:endParaRPr/>
          </a:p>
        </p:txBody>
      </p:sp>
      <p:sp>
        <p:nvSpPr>
          <p:cNvPr id="381" name="Google Shape;38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On-disk files in a container are ephemeral, which presents some problems for non-trivial applications when running in containers. </a:t>
            </a:r>
            <a:endParaRPr/>
          </a:p>
          <a:p>
            <a:pPr indent="-342900" lvl="0" marL="457200" rtl="0" algn="l">
              <a:spcBef>
                <a:spcPts val="0"/>
              </a:spcBef>
              <a:spcAft>
                <a:spcPts val="0"/>
              </a:spcAft>
              <a:buSzPts val="1800"/>
              <a:buChar char="●"/>
            </a:pPr>
            <a:r>
              <a:rPr lang="en"/>
              <a:t>One problem occurs when a container crashes or is stopped. </a:t>
            </a:r>
            <a:endParaRPr/>
          </a:p>
          <a:p>
            <a:pPr indent="-342900" lvl="0" marL="457200" rtl="0" algn="l">
              <a:spcBef>
                <a:spcPts val="0"/>
              </a:spcBef>
              <a:spcAft>
                <a:spcPts val="0"/>
              </a:spcAft>
              <a:buSzPts val="1800"/>
              <a:buChar char="●"/>
            </a:pPr>
            <a:r>
              <a:rPr lang="en"/>
              <a:t>Container state is not saved so all of the files that were created or modified during the lifetime of the container are lost. </a:t>
            </a:r>
            <a:endParaRPr/>
          </a:p>
          <a:p>
            <a:pPr indent="-342900" lvl="0" marL="457200" rtl="0" algn="l">
              <a:spcBef>
                <a:spcPts val="0"/>
              </a:spcBef>
              <a:spcAft>
                <a:spcPts val="0"/>
              </a:spcAft>
              <a:buSzPts val="1800"/>
              <a:buChar char="●"/>
            </a:pPr>
            <a:r>
              <a:rPr lang="en"/>
              <a:t>During a crash, kubelet restarts the container with a clean state. Another problem occurs when multiple containers are running in a Pod and need to share files. </a:t>
            </a:r>
            <a:endParaRPr/>
          </a:p>
          <a:p>
            <a:pPr indent="-342900" lvl="0" marL="457200" rtl="0" algn="l">
              <a:spcBef>
                <a:spcPts val="0"/>
              </a:spcBef>
              <a:spcAft>
                <a:spcPts val="0"/>
              </a:spcAft>
              <a:buSzPts val="1800"/>
              <a:buChar char="●"/>
            </a:pPr>
            <a:r>
              <a:rPr lang="en"/>
              <a:t>It can be challenging to setup and access a shared filesystem across all of the containers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Ephemeral Volumes</a:t>
            </a:r>
            <a:endParaRPr/>
          </a:p>
        </p:txBody>
      </p:sp>
      <p:sp>
        <p:nvSpPr>
          <p:cNvPr id="387" name="Google Shape;387;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 application need additional storage but don't care whether that data is stored persistently across restarts. </a:t>
            </a:r>
            <a:endParaRPr/>
          </a:p>
          <a:p>
            <a:pPr indent="-342900" lvl="0" marL="457200" rtl="0" algn="l">
              <a:spcBef>
                <a:spcPts val="0"/>
              </a:spcBef>
              <a:spcAft>
                <a:spcPts val="0"/>
              </a:spcAft>
              <a:buSzPts val="1800"/>
              <a:buChar char="●"/>
            </a:pPr>
            <a:r>
              <a:rPr lang="en"/>
              <a:t>For example, caching services are often limited by memory size and can move infrequently used data into storage that is slower than memory with little impact on overall performance.</a:t>
            </a:r>
            <a:endParaRPr/>
          </a:p>
          <a:p>
            <a:pPr indent="-342900" lvl="0" marL="457200" rtl="0" algn="l">
              <a:spcBef>
                <a:spcPts val="0"/>
              </a:spcBef>
              <a:spcAft>
                <a:spcPts val="0"/>
              </a:spcAft>
              <a:buSzPts val="1800"/>
              <a:buChar char="●"/>
            </a:pPr>
            <a:r>
              <a:rPr lang="en"/>
              <a:t>Other applications expect some read-only input data to be present in files, like configuration data or secret keys.</a:t>
            </a:r>
            <a:endParaRPr/>
          </a:p>
          <a:p>
            <a:pPr indent="-342900" lvl="0" marL="457200" rtl="0" algn="l">
              <a:spcBef>
                <a:spcPts val="0"/>
              </a:spcBef>
              <a:spcAft>
                <a:spcPts val="0"/>
              </a:spcAft>
              <a:buSzPts val="1800"/>
              <a:buChar char="●"/>
            </a:pPr>
            <a:r>
              <a:rPr lang="en"/>
              <a:t>Ephemeral volumes are designed for these use cases. Because volumes follow the Pod's lifetime and get created and deleted along with the Pod, Pods can be stopped and restarted without being limited to where some persistent volume is available.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ephemeral volumes</a:t>
            </a:r>
            <a:endParaRPr/>
          </a:p>
        </p:txBody>
      </p:sp>
      <p:sp>
        <p:nvSpPr>
          <p:cNvPr id="393" name="Google Shape;393;p71"/>
          <p:cNvSpPr txBox="1"/>
          <p:nvPr>
            <p:ph idx="1" type="body"/>
          </p:nvPr>
        </p:nvSpPr>
        <p:spPr>
          <a:xfrm>
            <a:off x="311700" y="1152475"/>
            <a:ext cx="4605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EmptyDir: </a:t>
            </a:r>
            <a:endParaRPr/>
          </a:p>
          <a:p>
            <a:pPr indent="-325755" lvl="0" marL="457200" rtl="0" algn="l">
              <a:spcBef>
                <a:spcPts val="1200"/>
              </a:spcBef>
              <a:spcAft>
                <a:spcPts val="0"/>
              </a:spcAft>
              <a:buSzPct val="100000"/>
              <a:buChar char="●"/>
            </a:pPr>
            <a:r>
              <a:rPr lang="en"/>
              <a:t>A simple volume that is initially empty when a pod is created. </a:t>
            </a:r>
            <a:endParaRPr/>
          </a:p>
          <a:p>
            <a:pPr indent="-325755" lvl="0" marL="457200" rtl="0" algn="l">
              <a:spcBef>
                <a:spcPts val="0"/>
              </a:spcBef>
              <a:spcAft>
                <a:spcPts val="0"/>
              </a:spcAft>
              <a:buSzPct val="100000"/>
              <a:buChar char="●"/>
            </a:pPr>
            <a:r>
              <a:rPr lang="en"/>
              <a:t>Data in an EmptyDir volume is ephemeral and is lost when the pod is deleted or rescheduled.</a:t>
            </a:r>
            <a:endParaRPr/>
          </a:p>
          <a:p>
            <a:pPr indent="0" lvl="0" marL="0" rtl="0" algn="l">
              <a:spcBef>
                <a:spcPts val="1200"/>
              </a:spcBef>
              <a:spcAft>
                <a:spcPts val="0"/>
              </a:spcAft>
              <a:buNone/>
            </a:pPr>
            <a:r>
              <a:rPr lang="en"/>
              <a:t>HostPath: </a:t>
            </a:r>
            <a:endParaRPr/>
          </a:p>
          <a:p>
            <a:pPr indent="-325755" lvl="0" marL="457200" rtl="0" algn="l">
              <a:spcBef>
                <a:spcPts val="1200"/>
              </a:spcBef>
              <a:spcAft>
                <a:spcPts val="0"/>
              </a:spcAft>
              <a:buSzPct val="100000"/>
              <a:buChar char="●"/>
            </a:pPr>
            <a:r>
              <a:rPr lang="en"/>
              <a:t>Mounts a file or directory from the host node's filesystem into the pod. </a:t>
            </a:r>
            <a:endParaRPr/>
          </a:p>
          <a:p>
            <a:pPr indent="-325755" lvl="0" marL="457200" rtl="0" algn="l">
              <a:spcBef>
                <a:spcPts val="0"/>
              </a:spcBef>
              <a:spcAft>
                <a:spcPts val="0"/>
              </a:spcAft>
              <a:buSzPct val="100000"/>
              <a:buChar char="●"/>
            </a:pPr>
            <a:r>
              <a:rPr lang="en"/>
              <a:t>Useful for accessing local files or sharing data between the host and the pod.</a:t>
            </a:r>
            <a:endParaRPr/>
          </a:p>
          <a:p>
            <a:pPr indent="0" lvl="0" marL="457200" rtl="0" algn="l">
              <a:spcBef>
                <a:spcPts val="1200"/>
              </a:spcBef>
              <a:spcAft>
                <a:spcPts val="1200"/>
              </a:spcAft>
              <a:buNone/>
            </a:pPr>
            <a:r>
              <a:t/>
            </a:r>
            <a:endParaRPr/>
          </a:p>
        </p:txBody>
      </p:sp>
      <p:pic>
        <p:nvPicPr>
          <p:cNvPr id="394" name="Google Shape;394;p71"/>
          <p:cNvPicPr preferRelativeResize="0"/>
          <p:nvPr/>
        </p:nvPicPr>
        <p:blipFill>
          <a:blip r:embed="rId3">
            <a:alphaModFix/>
          </a:blip>
          <a:stretch>
            <a:fillRect/>
          </a:stretch>
        </p:blipFill>
        <p:spPr>
          <a:xfrm>
            <a:off x="5422425" y="1152475"/>
            <a:ext cx="2524125" cy="1143000"/>
          </a:xfrm>
          <a:prstGeom prst="rect">
            <a:avLst/>
          </a:prstGeom>
          <a:noFill/>
          <a:ln>
            <a:noFill/>
          </a:ln>
        </p:spPr>
      </p:pic>
      <p:pic>
        <p:nvPicPr>
          <p:cNvPr id="395" name="Google Shape;395;p71"/>
          <p:cNvPicPr preferRelativeResize="0"/>
          <p:nvPr/>
        </p:nvPicPr>
        <p:blipFill>
          <a:blip r:embed="rId4">
            <a:alphaModFix/>
          </a:blip>
          <a:stretch>
            <a:fillRect/>
          </a:stretch>
        </p:blipFill>
        <p:spPr>
          <a:xfrm>
            <a:off x="5070000" y="2911625"/>
            <a:ext cx="2876550" cy="1285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ephemeral volumes</a:t>
            </a:r>
            <a:endParaRPr/>
          </a:p>
        </p:txBody>
      </p:sp>
      <p:sp>
        <p:nvSpPr>
          <p:cNvPr id="401" name="Google Shape;401;p72"/>
          <p:cNvSpPr txBox="1"/>
          <p:nvPr>
            <p:ph idx="1" type="body"/>
          </p:nvPr>
        </p:nvSpPr>
        <p:spPr>
          <a:xfrm>
            <a:off x="311700" y="1152475"/>
            <a:ext cx="439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PersistentVolume (PV) and PersistentVolumeClaim (PVC): </a:t>
            </a:r>
            <a:endParaRPr/>
          </a:p>
          <a:p>
            <a:pPr indent="-342900" lvl="0" marL="457200" rtl="0" algn="l">
              <a:spcBef>
                <a:spcPts val="1200"/>
              </a:spcBef>
              <a:spcAft>
                <a:spcPts val="0"/>
              </a:spcAft>
              <a:buSzPts val="1800"/>
              <a:buChar char="●"/>
            </a:pPr>
            <a:r>
              <a:rPr lang="en"/>
              <a:t>PV represents a piece of networked storage in the cluster. </a:t>
            </a:r>
            <a:endParaRPr/>
          </a:p>
          <a:p>
            <a:pPr indent="-342900" lvl="0" marL="457200" rtl="0" algn="l">
              <a:spcBef>
                <a:spcPts val="0"/>
              </a:spcBef>
              <a:spcAft>
                <a:spcPts val="0"/>
              </a:spcAft>
              <a:buSzPts val="1800"/>
              <a:buChar char="●"/>
            </a:pPr>
            <a:r>
              <a:rPr lang="en"/>
              <a:t>PVC is a request for storage by a user. </a:t>
            </a:r>
            <a:endParaRPr/>
          </a:p>
          <a:p>
            <a:pPr indent="-342900" lvl="0" marL="457200" rtl="0" algn="l">
              <a:spcBef>
                <a:spcPts val="0"/>
              </a:spcBef>
              <a:spcAft>
                <a:spcPts val="0"/>
              </a:spcAft>
              <a:buSzPts val="1800"/>
              <a:buChar char="●"/>
            </a:pPr>
            <a:r>
              <a:rPr lang="en"/>
              <a:t>PVs and PVCs enable data persistence beyond the pod lifecycle and are used for more advanced storage scenarios.</a:t>
            </a:r>
            <a:endParaRPr/>
          </a:p>
          <a:p>
            <a:pPr indent="-342900" lvl="0" marL="457200" rtl="0" algn="l">
              <a:spcBef>
                <a:spcPts val="0"/>
              </a:spcBef>
              <a:spcAft>
                <a:spcPts val="0"/>
              </a:spcAft>
              <a:buSzPts val="1800"/>
              <a:buChar char="●"/>
            </a:pPr>
            <a:r>
              <a:t/>
            </a:r>
            <a:endParaRPr/>
          </a:p>
        </p:txBody>
      </p:sp>
      <p:pic>
        <p:nvPicPr>
          <p:cNvPr id="402" name="Google Shape;402;p72"/>
          <p:cNvPicPr preferRelativeResize="0"/>
          <p:nvPr/>
        </p:nvPicPr>
        <p:blipFill>
          <a:blip r:embed="rId3">
            <a:alphaModFix/>
          </a:blip>
          <a:stretch>
            <a:fillRect/>
          </a:stretch>
        </p:blipFill>
        <p:spPr>
          <a:xfrm>
            <a:off x="6453725" y="1017725"/>
            <a:ext cx="1765451" cy="38209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ephemeral volumes</a:t>
            </a:r>
            <a:endParaRPr/>
          </a:p>
        </p:txBody>
      </p:sp>
      <p:sp>
        <p:nvSpPr>
          <p:cNvPr id="408" name="Google Shape;408;p73"/>
          <p:cNvSpPr txBox="1"/>
          <p:nvPr>
            <p:ph idx="1" type="body"/>
          </p:nvPr>
        </p:nvSpPr>
        <p:spPr>
          <a:xfrm>
            <a:off x="311700" y="1152475"/>
            <a:ext cx="4396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ConfigMap and Secret Volumes</a:t>
            </a:r>
            <a:endParaRPr/>
          </a:p>
          <a:p>
            <a:pPr indent="-342900" lvl="0" marL="457200" rtl="0" algn="l">
              <a:spcBef>
                <a:spcPts val="1200"/>
              </a:spcBef>
              <a:spcAft>
                <a:spcPts val="0"/>
              </a:spcAft>
              <a:buSzPts val="1800"/>
              <a:buChar char="●"/>
            </a:pPr>
            <a:r>
              <a:rPr lang="en"/>
              <a:t>Allow pods to consume ConfigMaps or Secrets as volumes.</a:t>
            </a:r>
            <a:endParaRPr/>
          </a:p>
          <a:p>
            <a:pPr indent="-342900" lvl="0" marL="457200" rtl="0" algn="l">
              <a:spcBef>
                <a:spcPts val="0"/>
              </a:spcBef>
              <a:spcAft>
                <a:spcPts val="0"/>
              </a:spcAft>
              <a:buSzPts val="1800"/>
              <a:buChar char="●"/>
            </a:pPr>
            <a:r>
              <a:rPr lang="en"/>
              <a:t>Useful for configuration data or sensitive information.</a:t>
            </a:r>
            <a:endParaRPr/>
          </a:p>
          <a:p>
            <a:pPr indent="0" lvl="0" marL="0" rtl="0" algn="l">
              <a:spcBef>
                <a:spcPts val="1200"/>
              </a:spcBef>
              <a:spcAft>
                <a:spcPts val="1200"/>
              </a:spcAft>
              <a:buNone/>
            </a:pPr>
            <a:r>
              <a:t/>
            </a:r>
            <a:endParaRPr/>
          </a:p>
        </p:txBody>
      </p:sp>
      <p:pic>
        <p:nvPicPr>
          <p:cNvPr id="409" name="Google Shape;409;p73"/>
          <p:cNvPicPr preferRelativeResize="0"/>
          <p:nvPr/>
        </p:nvPicPr>
        <p:blipFill>
          <a:blip r:embed="rId3">
            <a:alphaModFix/>
          </a:blip>
          <a:stretch>
            <a:fillRect/>
          </a:stretch>
        </p:blipFill>
        <p:spPr>
          <a:xfrm>
            <a:off x="5024475" y="1197450"/>
            <a:ext cx="3295650" cy="2524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Volume Mounts</a:t>
            </a:r>
            <a:endParaRPr/>
          </a:p>
        </p:txBody>
      </p:sp>
      <p:sp>
        <p:nvSpPr>
          <p:cNvPr id="415" name="Google Shape;415;p74"/>
          <p:cNvSpPr txBox="1"/>
          <p:nvPr>
            <p:ph idx="1" type="body"/>
          </p:nvPr>
        </p:nvSpPr>
        <p:spPr>
          <a:xfrm>
            <a:off x="311700" y="1152475"/>
            <a:ext cx="3340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Volume mounts are where volumes are attached within the container's filesystem.</a:t>
            </a:r>
            <a:endParaRPr/>
          </a:p>
          <a:p>
            <a:pPr indent="-342900" lvl="0" marL="457200" rtl="0" algn="l">
              <a:spcBef>
                <a:spcPts val="0"/>
              </a:spcBef>
              <a:spcAft>
                <a:spcPts val="0"/>
              </a:spcAft>
              <a:buSzPts val="1800"/>
              <a:buChar char="●"/>
            </a:pPr>
            <a:r>
              <a:rPr lang="en"/>
              <a:t>Containers in the same pod can share data through volume mounts.</a:t>
            </a:r>
            <a:endParaRPr/>
          </a:p>
        </p:txBody>
      </p:sp>
      <p:pic>
        <p:nvPicPr>
          <p:cNvPr id="416" name="Google Shape;416;p74"/>
          <p:cNvPicPr preferRelativeResize="0"/>
          <p:nvPr/>
        </p:nvPicPr>
        <p:blipFill>
          <a:blip r:embed="rId3">
            <a:alphaModFix/>
          </a:blip>
          <a:stretch>
            <a:fillRect/>
          </a:stretch>
        </p:blipFill>
        <p:spPr>
          <a:xfrm>
            <a:off x="4678650" y="950188"/>
            <a:ext cx="4083887" cy="3820975"/>
          </a:xfrm>
          <a:prstGeom prst="rect">
            <a:avLst/>
          </a:prstGeom>
          <a:noFill/>
          <a:ln>
            <a:noFill/>
          </a:ln>
        </p:spPr>
      </p:pic>
      <p:sp>
        <p:nvSpPr>
          <p:cNvPr id="417" name="Google Shape;417;p74"/>
          <p:cNvSpPr txBox="1"/>
          <p:nvPr/>
        </p:nvSpPr>
        <p:spPr>
          <a:xfrm>
            <a:off x="311700" y="4703625"/>
            <a:ext cx="81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https://kubernetes.io/docs/tasks/configure-pod-container/configure-persistent-volume-storage/</a:t>
            </a:r>
            <a:r>
              <a:rPr lang="en"/>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StorageClass</a:t>
            </a:r>
            <a:endParaRPr/>
          </a:p>
        </p:txBody>
      </p:sp>
      <p:sp>
        <p:nvSpPr>
          <p:cNvPr id="423" name="Google Shape;423;p75"/>
          <p:cNvSpPr txBox="1"/>
          <p:nvPr>
            <p:ph idx="1" type="body"/>
          </p:nvPr>
        </p:nvSpPr>
        <p:spPr>
          <a:xfrm>
            <a:off x="311700" y="1152475"/>
            <a:ext cx="8730000" cy="1536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 StorageClass is an abstraction that defines the properties and parameters for dynamically provisioning storage volumes. </a:t>
            </a:r>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24" name="Google Shape;424;p75"/>
          <p:cNvPicPr preferRelativeResize="0"/>
          <p:nvPr/>
        </p:nvPicPr>
        <p:blipFill>
          <a:blip r:embed="rId3">
            <a:alphaModFix/>
          </a:blip>
          <a:stretch>
            <a:fillRect/>
          </a:stretch>
        </p:blipFill>
        <p:spPr>
          <a:xfrm>
            <a:off x="828450" y="2111253"/>
            <a:ext cx="6465326" cy="2556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StorageClass</a:t>
            </a:r>
            <a:endParaRPr/>
          </a:p>
        </p:txBody>
      </p:sp>
      <p:sp>
        <p:nvSpPr>
          <p:cNvPr id="430" name="Google Shape;430;p76"/>
          <p:cNvSpPr txBox="1"/>
          <p:nvPr>
            <p:ph idx="1" type="body"/>
          </p:nvPr>
        </p:nvSpPr>
        <p:spPr>
          <a:xfrm>
            <a:off x="311700" y="1152475"/>
            <a:ext cx="8730000" cy="15366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It allows users to describe the "class" of storage they need and enables dynamic provisioning based on that description. StorageClass provides a way to abstract the underlying storage infrastructure, making it easier to manage and scale storage in a Kubernetes cluster.</a:t>
            </a:r>
            <a:endParaRPr/>
          </a:p>
          <a:p>
            <a:pPr indent="0" lvl="0" marL="0" rtl="0" algn="l">
              <a:spcBef>
                <a:spcPts val="1200"/>
              </a:spcBef>
              <a:spcAft>
                <a:spcPts val="1200"/>
              </a:spcAft>
              <a:buNone/>
            </a:pPr>
            <a:r>
              <a:t/>
            </a:r>
            <a:endParaRPr/>
          </a:p>
        </p:txBody>
      </p:sp>
      <p:pic>
        <p:nvPicPr>
          <p:cNvPr id="431" name="Google Shape;431;p76"/>
          <p:cNvPicPr preferRelativeResize="0"/>
          <p:nvPr/>
        </p:nvPicPr>
        <p:blipFill>
          <a:blip r:embed="rId3">
            <a:alphaModFix/>
          </a:blip>
          <a:stretch>
            <a:fillRect/>
          </a:stretch>
        </p:blipFill>
        <p:spPr>
          <a:xfrm>
            <a:off x="889800" y="2386300"/>
            <a:ext cx="6076026" cy="2451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StorageClass</a:t>
            </a:r>
            <a:endParaRPr/>
          </a:p>
        </p:txBody>
      </p:sp>
      <p:sp>
        <p:nvSpPr>
          <p:cNvPr id="437" name="Google Shape;437;p77"/>
          <p:cNvSpPr txBox="1"/>
          <p:nvPr>
            <p:ph idx="1" type="body"/>
          </p:nvPr>
        </p:nvSpPr>
        <p:spPr>
          <a:xfrm>
            <a:off x="311700" y="1152475"/>
            <a:ext cx="49338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Dynamic Provisioning: StorageClass enables dynamic provisioning of persistent volumes (PVs). When a user requests storage and doesn't specify a particular PV, Kubernetes uses the StorageClass to dynamically provision a suitable PV.</a:t>
            </a:r>
            <a:endParaRPr/>
          </a:p>
          <a:p>
            <a:pPr indent="-334327" lvl="0" marL="457200" rtl="0" algn="l">
              <a:spcBef>
                <a:spcPts val="0"/>
              </a:spcBef>
              <a:spcAft>
                <a:spcPts val="0"/>
              </a:spcAft>
              <a:buSzPct val="100000"/>
              <a:buChar char="●"/>
            </a:pPr>
            <a:r>
              <a:rPr lang="en"/>
              <a:t>Parameters: StorageClasses can include parameters that define the characteristics of the storage to be provisioned. These parameters are specific to the storage provider or the storage system being used.</a:t>
            </a:r>
            <a:endParaRPr/>
          </a:p>
          <a:p>
            <a:pPr indent="0" lvl="0" marL="457200" rtl="0" algn="l">
              <a:spcBef>
                <a:spcPts val="1200"/>
              </a:spcBef>
              <a:spcAft>
                <a:spcPts val="1200"/>
              </a:spcAft>
              <a:buNone/>
            </a:pPr>
            <a:r>
              <a:t/>
            </a:r>
            <a:endParaRPr/>
          </a:p>
        </p:txBody>
      </p:sp>
      <p:pic>
        <p:nvPicPr>
          <p:cNvPr id="438" name="Google Shape;438;p77"/>
          <p:cNvPicPr preferRelativeResize="0"/>
          <p:nvPr/>
        </p:nvPicPr>
        <p:blipFill>
          <a:blip r:embed="rId3">
            <a:alphaModFix/>
          </a:blip>
          <a:stretch>
            <a:fillRect/>
          </a:stretch>
        </p:blipFill>
        <p:spPr>
          <a:xfrm>
            <a:off x="5384075" y="1286025"/>
            <a:ext cx="3619500" cy="2152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a:t>
            </a:r>
            <a:endParaRPr/>
          </a:p>
        </p:txBody>
      </p:sp>
      <p:sp>
        <p:nvSpPr>
          <p:cNvPr id="159" name="Google Shape;15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 Minikube and Kubectl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3"/>
              </a:rPr>
              <a:t>https://github.com/arjunachari12/install-jenkins-container/blob/main/kubernetes.md</a:t>
            </a:r>
            <a:r>
              <a:rPr lang="en"/>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4" name="Google Shape;44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5" name="Google Shape;445;p78"/>
          <p:cNvPicPr preferRelativeResize="0"/>
          <p:nvPr/>
        </p:nvPicPr>
        <p:blipFill>
          <a:blip r:embed="rId3">
            <a:alphaModFix/>
          </a:blip>
          <a:stretch>
            <a:fillRect/>
          </a:stretch>
        </p:blipFill>
        <p:spPr>
          <a:xfrm>
            <a:off x="18143" y="0"/>
            <a:ext cx="9107713" cy="51434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1" name="Google Shape;451;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2" name="Google Shape;452;p79"/>
          <p:cNvPicPr preferRelativeResize="0"/>
          <p:nvPr/>
        </p:nvPicPr>
        <p:blipFill>
          <a:blip r:embed="rId3">
            <a:alphaModFix/>
          </a:blip>
          <a:stretch>
            <a:fillRect/>
          </a:stretch>
        </p:blipFill>
        <p:spPr>
          <a:xfrm>
            <a:off x="0" y="132435"/>
            <a:ext cx="9143999" cy="487863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8" name="Google Shape;458;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9" name="Google Shape;459;p80"/>
          <p:cNvPicPr preferRelativeResize="0"/>
          <p:nvPr/>
        </p:nvPicPr>
        <p:blipFill>
          <a:blip r:embed="rId3">
            <a:alphaModFix/>
          </a:blip>
          <a:stretch>
            <a:fillRect/>
          </a:stretch>
        </p:blipFill>
        <p:spPr>
          <a:xfrm>
            <a:off x="0" y="667517"/>
            <a:ext cx="9144000" cy="380846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5" name="Google Shape;465;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6" name="Google Shape;466;p81"/>
          <p:cNvPicPr preferRelativeResize="0"/>
          <p:nvPr/>
        </p:nvPicPr>
        <p:blipFill>
          <a:blip r:embed="rId3">
            <a:alphaModFix/>
          </a:blip>
          <a:stretch>
            <a:fillRect/>
          </a:stretch>
        </p:blipFill>
        <p:spPr>
          <a:xfrm>
            <a:off x="0" y="209933"/>
            <a:ext cx="9144000" cy="472363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472" name="Google Shape;472;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pod3.yml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1200"/>
              </a:spcAft>
              <a:buNone/>
            </a:pPr>
            <a:r>
              <a:rPr lang="en"/>
              <a:t>kubeclt describe pod pod3</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478" name="Google Shape;47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pod3-service.yml,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https://github.com/arjunachari12/k8s-learn/blob/main/pod3-service.yml</a:t>
            </a:r>
            <a:r>
              <a:rPr lang="en"/>
              <a:t> </a:t>
            </a:r>
            <a:endParaRPr/>
          </a:p>
          <a:p>
            <a:pPr indent="0" lvl="0" marL="0" rtl="0" algn="l">
              <a:spcBef>
                <a:spcPts val="1200"/>
              </a:spcBef>
              <a:spcAft>
                <a:spcPts val="0"/>
              </a:spcAft>
              <a:buNone/>
            </a:pPr>
            <a:r>
              <a:rPr lang="en"/>
              <a:t>Step 3: Execute pod3-service.yml file using below command</a:t>
            </a:r>
            <a:endParaRPr/>
          </a:p>
          <a:p>
            <a:pPr indent="0" lvl="0" marL="0" rtl="0" algn="l">
              <a:spcBef>
                <a:spcPts val="1200"/>
              </a:spcBef>
              <a:spcAft>
                <a:spcPts val="0"/>
              </a:spcAft>
              <a:buNone/>
            </a:pPr>
            <a:r>
              <a:rPr lang="en"/>
              <a:t>	kubectl create -f pod3-service.yml</a:t>
            </a:r>
            <a:endParaRPr/>
          </a:p>
          <a:p>
            <a:pPr indent="0" lvl="0" marL="0" rtl="0" algn="l">
              <a:spcBef>
                <a:spcPts val="1200"/>
              </a:spcBef>
              <a:spcAft>
                <a:spcPts val="1200"/>
              </a:spcAft>
              <a:buNone/>
            </a:pPr>
            <a:r>
              <a:rPr lang="en"/>
              <a:t>Step 4: You should see pod created message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484" name="Google Shape;484;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pod3</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0"/>
              </a:spcAft>
              <a:buNone/>
            </a:pPr>
            <a:r>
              <a:rPr lang="en"/>
              <a:t>minikube service helloworld-service --url</a:t>
            </a:r>
            <a:endParaRPr/>
          </a:p>
          <a:p>
            <a:pPr indent="457200" lvl="0" marL="0" rtl="0" algn="l">
              <a:spcBef>
                <a:spcPts val="1200"/>
              </a:spcBef>
              <a:spcAft>
                <a:spcPts val="0"/>
              </a:spcAft>
              <a:buNone/>
            </a:pPr>
            <a:r>
              <a:rPr lang="en"/>
              <a:t>kubectl describe svc helloworld-service</a:t>
            </a:r>
            <a:endParaRPr/>
          </a:p>
          <a:p>
            <a:pPr indent="457200" lvl="0" marL="0" rtl="0" algn="l">
              <a:spcBef>
                <a:spcPts val="1200"/>
              </a:spcBef>
              <a:spcAft>
                <a:spcPts val="0"/>
              </a:spcAft>
              <a:buNone/>
            </a:pPr>
            <a:r>
              <a:rPr lang="en"/>
              <a:t>kubectl describe svc </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1200"/>
              </a:spcAft>
              <a:buNone/>
            </a:pPr>
            <a:r>
              <a:rPr lang="en"/>
              <a:t>kubectl delete svc helloworld-nodeport-service.yml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Ingress</a:t>
            </a:r>
            <a:endParaRPr/>
          </a:p>
        </p:txBody>
      </p:sp>
      <p:sp>
        <p:nvSpPr>
          <p:cNvPr id="490" name="Google Shape;490;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Kubernetes, an Ingress is an API object that manages external access to services within a cluster, typically HTTP or HTTPS traffic. </a:t>
            </a:r>
            <a:endParaRPr/>
          </a:p>
          <a:p>
            <a:pPr indent="0" lvl="0" marL="0" rtl="0" algn="l">
              <a:spcBef>
                <a:spcPts val="1200"/>
              </a:spcBef>
              <a:spcAft>
                <a:spcPts val="0"/>
              </a:spcAft>
              <a:buNone/>
            </a:pPr>
            <a:r>
              <a:rPr lang="en"/>
              <a:t>It provides a way to expose your services to the outside world by routing traffic based on hostnames or paths to specific services running in the Kubernetes cluster.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Ingress</a:t>
            </a:r>
            <a:endParaRPr/>
          </a:p>
        </p:txBody>
      </p:sp>
      <p:sp>
        <p:nvSpPr>
          <p:cNvPr id="496" name="Google Shape;496;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Ingress Controller:</a:t>
            </a:r>
            <a:endParaRPr b="1"/>
          </a:p>
          <a:p>
            <a:pPr indent="0" lvl="0" marL="0" rtl="0" algn="l">
              <a:spcBef>
                <a:spcPts val="1200"/>
              </a:spcBef>
              <a:spcAft>
                <a:spcPts val="0"/>
              </a:spcAft>
              <a:buNone/>
            </a:pPr>
            <a:r>
              <a:rPr lang="en"/>
              <a:t>This is a specialized load balancer responsible for fulfilling the Ingress rules. It watches the Kubernetes API for changes in Ingress objects and updates the routing configurations.</a:t>
            </a:r>
            <a:endParaRPr/>
          </a:p>
          <a:p>
            <a:pPr indent="0" lvl="0" marL="0" rtl="0" algn="l">
              <a:spcBef>
                <a:spcPts val="1200"/>
              </a:spcBef>
              <a:spcAft>
                <a:spcPts val="0"/>
              </a:spcAft>
              <a:buNone/>
            </a:pPr>
            <a:r>
              <a:rPr lang="en"/>
              <a:t>Common controllers include NGINX, Traefik, and HAProxy.</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Ingress Resource:</a:t>
            </a:r>
            <a:endParaRPr b="1"/>
          </a:p>
          <a:p>
            <a:pPr indent="0" lvl="0" marL="0" rtl="0" algn="l">
              <a:spcBef>
                <a:spcPts val="1200"/>
              </a:spcBef>
              <a:spcAft>
                <a:spcPts val="0"/>
              </a:spcAft>
              <a:buNone/>
            </a:pPr>
            <a:r>
              <a:rPr lang="en"/>
              <a:t>This defines how traffic should be routed. You can specify rules that map requests (e.g., based on hostnames, paths) to corresponding services within the cluster.</a:t>
            </a:r>
            <a:endParaRPr/>
          </a:p>
          <a:p>
            <a:pPr indent="0" lvl="0" marL="0" rtl="0" algn="l">
              <a:spcBef>
                <a:spcPts val="1200"/>
              </a:spcBef>
              <a:spcAft>
                <a:spcPts val="1200"/>
              </a:spcAft>
              <a:buNone/>
            </a:pPr>
            <a:r>
              <a:rPr lang="en"/>
              <a:t>Example: Traffic to myapp.example.com goes to the backend service myapp-service.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 of Ingress</a:t>
            </a:r>
            <a:endParaRPr/>
          </a:p>
        </p:txBody>
      </p:sp>
      <p:sp>
        <p:nvSpPr>
          <p:cNvPr id="502" name="Google Shape;502;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Path-based Routing:</a:t>
            </a:r>
            <a:r>
              <a:rPr lang="en"/>
              <a:t> You can route traffic to different services based on URL paths.</a:t>
            </a:r>
            <a:endParaRPr/>
          </a:p>
          <a:p>
            <a:pPr indent="0" lvl="0" marL="0" rtl="0" algn="l">
              <a:spcBef>
                <a:spcPts val="1200"/>
              </a:spcBef>
              <a:spcAft>
                <a:spcPts val="0"/>
              </a:spcAft>
              <a:buNone/>
            </a:pPr>
            <a:r>
              <a:rPr lang="en"/>
              <a:t>Example: /api could be routed to one service, while /admin could be routed to another.</a:t>
            </a:r>
            <a:endParaRPr/>
          </a:p>
          <a:p>
            <a:pPr indent="0" lvl="0" marL="0" rtl="0" algn="l">
              <a:spcBef>
                <a:spcPts val="1200"/>
              </a:spcBef>
              <a:spcAft>
                <a:spcPts val="0"/>
              </a:spcAft>
              <a:buNone/>
            </a:pPr>
            <a:r>
              <a:rPr b="1" lang="en"/>
              <a:t>Host-based Routing:</a:t>
            </a:r>
            <a:r>
              <a:rPr lang="en"/>
              <a:t> Ingress allows you to route based on the hostname (e.g., app1.example.com goes to one service, and app2.example.com to another).</a:t>
            </a:r>
            <a:endParaRPr/>
          </a:p>
          <a:p>
            <a:pPr indent="0" lvl="0" marL="0" rtl="0" algn="l">
              <a:spcBef>
                <a:spcPts val="1200"/>
              </a:spcBef>
              <a:spcAft>
                <a:spcPts val="0"/>
              </a:spcAft>
              <a:buNone/>
            </a:pPr>
            <a:r>
              <a:rPr b="1" lang="en"/>
              <a:t>TLS/SSL Termination:</a:t>
            </a:r>
            <a:r>
              <a:rPr lang="en"/>
              <a:t> Ingress can handle SSL termination, which means it can handle HTTPS requests, often using certificates managed by Kubernetes secrets.</a:t>
            </a:r>
            <a:endParaRPr/>
          </a:p>
          <a:p>
            <a:pPr indent="0" lvl="0" marL="0" rtl="0" algn="l">
              <a:spcBef>
                <a:spcPts val="1200"/>
              </a:spcBef>
              <a:spcAft>
                <a:spcPts val="0"/>
              </a:spcAft>
              <a:buNone/>
            </a:pPr>
            <a:r>
              <a:rPr b="1" lang="en"/>
              <a:t>Load Balancing:</a:t>
            </a:r>
            <a:r>
              <a:rPr lang="en"/>
              <a:t> Ingress provides a way to load balance traffic across multiple instances of your services.</a:t>
            </a:r>
            <a:endParaRPr/>
          </a:p>
          <a:p>
            <a:pPr indent="0" lvl="0" marL="0" rtl="0" algn="l">
              <a:spcBef>
                <a:spcPts val="1200"/>
              </a:spcBef>
              <a:spcAft>
                <a:spcPts val="1200"/>
              </a:spcAft>
              <a:buNone/>
            </a:pPr>
            <a:r>
              <a:rPr b="1" lang="en"/>
              <a:t>Rewrite Rules and Headers: </a:t>
            </a:r>
            <a:r>
              <a:rPr lang="en"/>
              <a:t>Some Ingress controllers support rewriting URL paths or adding/removing headers for requests.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Pods lifecycle</a:t>
            </a:r>
            <a:endParaRPr/>
          </a:p>
        </p:txBody>
      </p:sp>
      <p:pic>
        <p:nvPicPr>
          <p:cNvPr id="165" name="Google Shape;165;p34"/>
          <p:cNvPicPr preferRelativeResize="0"/>
          <p:nvPr/>
        </p:nvPicPr>
        <p:blipFill>
          <a:blip r:embed="rId3">
            <a:alphaModFix/>
          </a:blip>
          <a:stretch>
            <a:fillRect/>
          </a:stretch>
        </p:blipFill>
        <p:spPr>
          <a:xfrm>
            <a:off x="439525" y="1232925"/>
            <a:ext cx="5652551" cy="35100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88"/>
          <p:cNvPicPr preferRelativeResize="0"/>
          <p:nvPr/>
        </p:nvPicPr>
        <p:blipFill>
          <a:blip r:embed="rId3">
            <a:alphaModFix/>
          </a:blip>
          <a:stretch>
            <a:fillRect/>
          </a:stretch>
        </p:blipFill>
        <p:spPr>
          <a:xfrm>
            <a:off x="152400" y="152400"/>
            <a:ext cx="8806433" cy="4838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89"/>
          <p:cNvPicPr preferRelativeResize="0"/>
          <p:nvPr/>
        </p:nvPicPr>
        <p:blipFill>
          <a:blip r:embed="rId3">
            <a:alphaModFix/>
          </a:blip>
          <a:stretch>
            <a:fillRect/>
          </a:stretch>
        </p:blipFill>
        <p:spPr>
          <a:xfrm>
            <a:off x="152400" y="152400"/>
            <a:ext cx="8839198" cy="46401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a:t>
            </a:r>
            <a:endParaRPr/>
          </a:p>
        </p:txBody>
      </p:sp>
      <p:sp>
        <p:nvSpPr>
          <p:cNvPr id="518" name="Google Shape;518;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Pod scheduling in Kubernetes refers to the process by which the Kubernetes scheduler selects the most suitable node to run a pod. </a:t>
            </a:r>
            <a:endParaRPr/>
          </a:p>
          <a:p>
            <a:pPr indent="0" lvl="0" marL="0" rtl="0" algn="l">
              <a:spcBef>
                <a:spcPts val="1200"/>
              </a:spcBef>
              <a:spcAft>
                <a:spcPts val="1200"/>
              </a:spcAft>
              <a:buNone/>
            </a:pPr>
            <a:r>
              <a:rPr lang="en"/>
              <a:t>This process ensures that the pod can function optimally while meeting any specific constraints or requirements.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 process</a:t>
            </a:r>
            <a:endParaRPr/>
          </a:p>
        </p:txBody>
      </p:sp>
      <p:sp>
        <p:nvSpPr>
          <p:cNvPr id="524" name="Google Shape;524;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1. Pod Requirements and Node Suitability</a:t>
            </a:r>
            <a:endParaRPr b="1"/>
          </a:p>
          <a:p>
            <a:pPr indent="0" lvl="0" marL="0" rtl="0" algn="l">
              <a:spcBef>
                <a:spcPts val="1200"/>
              </a:spcBef>
              <a:spcAft>
                <a:spcPts val="0"/>
              </a:spcAft>
              <a:buNone/>
            </a:pPr>
            <a:r>
              <a:rPr lang="en"/>
              <a:t>Before scheduling, Kubernetes evaluates each pod's requirements (resource needs, constraints, and any other scheduling rules) and matches them against the available nodes in the cluster. Some important factors include:</a:t>
            </a:r>
            <a:endParaRPr/>
          </a:p>
          <a:p>
            <a:pPr indent="0" lvl="0" marL="0" rtl="0" algn="l">
              <a:spcBef>
                <a:spcPts val="1200"/>
              </a:spcBef>
              <a:spcAft>
                <a:spcPts val="0"/>
              </a:spcAft>
              <a:buNone/>
            </a:pPr>
            <a:r>
              <a:rPr b="1" lang="en"/>
              <a:t>Resource requests:</a:t>
            </a:r>
            <a:r>
              <a:rPr lang="en"/>
              <a:t> CPU, memory, and storage requirements.</a:t>
            </a:r>
            <a:endParaRPr/>
          </a:p>
          <a:p>
            <a:pPr indent="0" lvl="0" marL="0" rtl="0" algn="l">
              <a:spcBef>
                <a:spcPts val="1200"/>
              </a:spcBef>
              <a:spcAft>
                <a:spcPts val="0"/>
              </a:spcAft>
              <a:buNone/>
            </a:pPr>
            <a:r>
              <a:rPr b="1" lang="en"/>
              <a:t>Node affinity:</a:t>
            </a:r>
            <a:r>
              <a:rPr lang="en"/>
              <a:t> Specific rules that determine whether a pod prefers or requires certain types of nodes (e.g., nodes with specific labels).</a:t>
            </a:r>
            <a:endParaRPr/>
          </a:p>
          <a:p>
            <a:pPr indent="0" lvl="0" marL="0" rtl="0" algn="l">
              <a:spcBef>
                <a:spcPts val="1200"/>
              </a:spcBef>
              <a:spcAft>
                <a:spcPts val="0"/>
              </a:spcAft>
              <a:buNone/>
            </a:pPr>
            <a:r>
              <a:rPr b="1" lang="en"/>
              <a:t>Taints and tolerations:</a:t>
            </a:r>
            <a:r>
              <a:rPr lang="en"/>
              <a:t> Mechanisms to prevent pods from being scheduled on certain nodes unless the pod has a specific tolerance.</a:t>
            </a:r>
            <a:endParaRPr/>
          </a:p>
          <a:p>
            <a:pPr indent="0" lvl="0" marL="0" rtl="0" algn="l">
              <a:spcBef>
                <a:spcPts val="1200"/>
              </a:spcBef>
              <a:spcAft>
                <a:spcPts val="0"/>
              </a:spcAft>
              <a:buNone/>
            </a:pPr>
            <a:r>
              <a:rPr b="1" lang="en"/>
              <a:t>Pod affinity and anti-affinity:</a:t>
            </a:r>
            <a:r>
              <a:rPr lang="en"/>
              <a:t> Rules that define whether a pod prefers or needs to be located near (or far from) other pods.</a:t>
            </a:r>
            <a:endParaRPr/>
          </a:p>
          <a:p>
            <a:pPr indent="0" lvl="0" marL="0" rtl="0" algn="l">
              <a:spcBef>
                <a:spcPts val="1200"/>
              </a:spcBef>
              <a:spcAft>
                <a:spcPts val="1200"/>
              </a:spcAft>
              <a:buNone/>
            </a:pPr>
            <a:r>
              <a:rPr b="1" lang="en"/>
              <a:t>Node selectors:</a:t>
            </a:r>
            <a:r>
              <a:rPr lang="en"/>
              <a:t> Conditions that filter nodes based on custom labels.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 process</a:t>
            </a:r>
            <a:endParaRPr/>
          </a:p>
        </p:txBody>
      </p:sp>
      <p:sp>
        <p:nvSpPr>
          <p:cNvPr id="530" name="Google Shape;530;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2. Filtering</a:t>
            </a:r>
            <a:endParaRPr b="1"/>
          </a:p>
          <a:p>
            <a:pPr indent="0" lvl="0" marL="0" rtl="0" algn="l">
              <a:spcBef>
                <a:spcPts val="1200"/>
              </a:spcBef>
              <a:spcAft>
                <a:spcPts val="0"/>
              </a:spcAft>
              <a:buNone/>
            </a:pPr>
            <a:r>
              <a:rPr lang="en"/>
              <a:t>Kubernetes first filters the nodes that can potentially run the pod. It excludes nodes that: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Don't have the necessary resources to satisfy the pod's resource requests.</a:t>
            </a:r>
            <a:endParaRPr/>
          </a:p>
          <a:p>
            <a:pPr indent="0" lvl="0" marL="0" rtl="0" algn="l">
              <a:spcBef>
                <a:spcPts val="1200"/>
              </a:spcBef>
              <a:spcAft>
                <a:spcPts val="0"/>
              </a:spcAft>
              <a:buNone/>
            </a:pPr>
            <a:r>
              <a:rPr lang="en"/>
              <a:t>Have taints that the pod doesn't tolerate.</a:t>
            </a:r>
            <a:endParaRPr/>
          </a:p>
          <a:p>
            <a:pPr indent="0" lvl="0" marL="0" rtl="0" algn="l">
              <a:spcBef>
                <a:spcPts val="1200"/>
              </a:spcBef>
              <a:spcAft>
                <a:spcPts val="0"/>
              </a:spcAft>
              <a:buNone/>
            </a:pPr>
            <a:r>
              <a:rPr lang="en"/>
              <a:t>Don't match the required labels (if nodeSelector or affinity rules are applied).</a:t>
            </a:r>
            <a:endParaRPr/>
          </a:p>
          <a:p>
            <a:pPr indent="0" lvl="0" marL="0" rtl="0" algn="l">
              <a:spcBef>
                <a:spcPts val="1200"/>
              </a:spcBef>
              <a:spcAft>
                <a:spcPts val="1200"/>
              </a:spcAft>
              <a:buNone/>
            </a:pPr>
            <a:r>
              <a:t/>
            </a:r>
            <a:endParaRPr b="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 process</a:t>
            </a:r>
            <a:endParaRPr/>
          </a:p>
        </p:txBody>
      </p:sp>
      <p:sp>
        <p:nvSpPr>
          <p:cNvPr id="536" name="Google Shape;536;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a:t>3. Scoring</a:t>
            </a:r>
            <a:endParaRPr b="1"/>
          </a:p>
          <a:p>
            <a:pPr indent="0" lvl="0" marL="0" rtl="0" algn="l">
              <a:spcBef>
                <a:spcPts val="1200"/>
              </a:spcBef>
              <a:spcAft>
                <a:spcPts val="0"/>
              </a:spcAft>
              <a:buNone/>
            </a:pPr>
            <a:r>
              <a:rPr lang="en"/>
              <a:t>Once Kubernetes identifies all nodes that meet the filtering criteria, it scores the nodes. Scoring helps the scheduler determine the best node based on factors such as: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Resource availability: Nodes with the most available resources might be preferred.</a:t>
            </a:r>
            <a:endParaRPr/>
          </a:p>
          <a:p>
            <a:pPr indent="0" lvl="0" marL="0" rtl="0" algn="l">
              <a:spcBef>
                <a:spcPts val="1200"/>
              </a:spcBef>
              <a:spcAft>
                <a:spcPts val="0"/>
              </a:spcAft>
              <a:buNone/>
            </a:pPr>
            <a:r>
              <a:rPr lang="en"/>
              <a:t>Pod distribution: The scheduler might aim to balance workloads across nodes to avoid hotspots.</a:t>
            </a:r>
            <a:endParaRPr/>
          </a:p>
          <a:p>
            <a:pPr indent="0" lvl="0" marL="0" rtl="0" algn="l">
              <a:spcBef>
                <a:spcPts val="1200"/>
              </a:spcBef>
              <a:spcAft>
                <a:spcPts val="0"/>
              </a:spcAft>
              <a:buNone/>
            </a:pPr>
            <a:r>
              <a:rPr lang="en"/>
              <a:t>Affinity rules: Nodes that match affinity preferences are scored higher.</a:t>
            </a:r>
            <a:endParaRPr/>
          </a:p>
          <a:p>
            <a:pPr indent="0" lvl="0" marL="0" rtl="0" algn="l">
              <a:spcBef>
                <a:spcPts val="1200"/>
              </a:spcBef>
              <a:spcAft>
                <a:spcPts val="1200"/>
              </a:spcAft>
              <a:buNone/>
            </a:pPr>
            <a:r>
              <a:rPr lang="en"/>
              <a:t>Spread constraints: For example, distributing pods across zones or racks for availability purposes.</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 scheduling process</a:t>
            </a:r>
            <a:endParaRPr/>
          </a:p>
        </p:txBody>
      </p:sp>
      <p:sp>
        <p:nvSpPr>
          <p:cNvPr id="542" name="Google Shape;542;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4. Binding</a:t>
            </a:r>
            <a:endParaRPr b="1"/>
          </a:p>
          <a:p>
            <a:pPr indent="0" lvl="0" marL="0" rtl="0" algn="l">
              <a:spcBef>
                <a:spcPts val="1200"/>
              </a:spcBef>
              <a:spcAft>
                <a:spcPts val="0"/>
              </a:spcAft>
              <a:buNone/>
            </a:pPr>
            <a:r>
              <a:rPr lang="en"/>
              <a:t>After scoring, Kubernetes selects the node with the highest score and binds the pod to that node. The pod is then scheduled to run on that specific node.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Common Features in Pod Scheduling:</a:t>
            </a:r>
            <a:endParaRPr/>
          </a:p>
          <a:p>
            <a:pPr indent="0" lvl="0" marL="0" rtl="0" algn="l">
              <a:spcBef>
                <a:spcPts val="1200"/>
              </a:spcBef>
              <a:spcAft>
                <a:spcPts val="0"/>
              </a:spcAft>
              <a:buNone/>
            </a:pPr>
            <a:r>
              <a:rPr lang="en"/>
              <a:t>Taints and Tolerations: Nodes can have "taints" that prevent pods from being scheduled on them unless those pods have corresponding "tolerations." This feature is often used to isolate certain nodes for specific workloads.</a:t>
            </a:r>
            <a:endParaRPr/>
          </a:p>
          <a:p>
            <a:pPr indent="0" lvl="0" marL="0" rtl="0" algn="l">
              <a:spcBef>
                <a:spcPts val="1200"/>
              </a:spcBef>
              <a:spcAft>
                <a:spcPts val="0"/>
              </a:spcAft>
              <a:buNone/>
            </a:pPr>
            <a:r>
              <a:rPr lang="en"/>
              <a:t>Affinity/Anti-affinity: You can define rules that control whether a pod is scheduled on the same node as another pod (affinity) or on different nodes (anti-affinity). This helps in spreading or grouping related workloads.</a:t>
            </a:r>
            <a:endParaRPr/>
          </a:p>
          <a:p>
            <a:pPr indent="0" lvl="0" marL="0" rtl="0" algn="l">
              <a:spcBef>
                <a:spcPts val="1200"/>
              </a:spcBef>
              <a:spcAft>
                <a:spcPts val="1200"/>
              </a:spcAft>
              <a:buNone/>
            </a:pPr>
            <a:r>
              <a:rPr lang="en"/>
              <a:t>Preemption: When resources are scarce, higher-priority pods can preempt lower-priority pods, causing the lower-priority ones to be evicted to free up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171" name="Google Shape;17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a:t>
            </a:r>
            <a:endParaRPr/>
          </a:p>
          <a:p>
            <a:pPr indent="457200" lvl="0" marL="0" rtl="0" algn="l">
              <a:spcBef>
                <a:spcPts val="1200"/>
              </a:spcBef>
              <a:spcAft>
                <a:spcPts val="1200"/>
              </a:spcAft>
              <a:buNone/>
            </a:pPr>
            <a:r>
              <a:rPr lang="en"/>
              <a:t>kubectl delete pod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 Run multiple images as pod</a:t>
            </a:r>
            <a:endParaRPr/>
          </a:p>
        </p:txBody>
      </p:sp>
      <p:sp>
        <p:nvSpPr>
          <p:cNvPr id="177" name="Google Shape;17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https://github.com/arjunachari12/k8s-learn/blob/main/pod2.yml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pod2.yml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pod1</a:t>
            </a:r>
            <a:endParaRPr/>
          </a:p>
          <a:p>
            <a:pPr indent="457200" lvl="0" marL="0" rtl="0" algn="l">
              <a:spcBef>
                <a:spcPts val="1200"/>
              </a:spcBef>
              <a:spcAft>
                <a:spcPts val="1200"/>
              </a:spcAft>
              <a:buNone/>
            </a:pPr>
            <a:r>
              <a:rPr lang="en"/>
              <a:t>kubectl delete pod pod1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3" name="Google Shape;18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7"/>
          <p:cNvPicPr preferRelativeResize="0"/>
          <p:nvPr/>
        </p:nvPicPr>
        <p:blipFill>
          <a:blip r:embed="rId3">
            <a:alphaModFix/>
          </a:blip>
          <a:stretch>
            <a:fillRect/>
          </a:stretch>
        </p:blipFill>
        <p:spPr>
          <a:xfrm>
            <a:off x="0" y="153690"/>
            <a:ext cx="9144000" cy="48361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